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774" r:id="rId2"/>
  </p:sldMasterIdLst>
  <p:notesMasterIdLst>
    <p:notesMasterId r:id="rId20"/>
  </p:notesMasterIdLst>
  <p:sldIdLst>
    <p:sldId id="256" r:id="rId3"/>
    <p:sldId id="318" r:id="rId4"/>
    <p:sldId id="319" r:id="rId5"/>
    <p:sldId id="267" r:id="rId6"/>
    <p:sldId id="317" r:id="rId7"/>
    <p:sldId id="274" r:id="rId8"/>
    <p:sldId id="312" r:id="rId9"/>
    <p:sldId id="308" r:id="rId10"/>
    <p:sldId id="316" r:id="rId11"/>
    <p:sldId id="287" r:id="rId12"/>
    <p:sldId id="306" r:id="rId13"/>
    <p:sldId id="265" r:id="rId14"/>
    <p:sldId id="290" r:id="rId15"/>
    <p:sldId id="307" r:id="rId16"/>
    <p:sldId id="292" r:id="rId17"/>
    <p:sldId id="320" r:id="rId18"/>
    <p:sldId id="32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451"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1089FC-5772-4048-AC53-D8733DAD49E1}" type="datetimeFigureOut">
              <a:rPr lang="en-ID" smtClean="0"/>
              <a:t>20/08/2024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73EBA2-1B33-4F7E-87F6-131F406C1BC2}" type="slidenum">
              <a:rPr lang="en-ID" smtClean="0"/>
              <a:t>‹#›</a:t>
            </a:fld>
            <a:endParaRPr lang="en-ID"/>
          </a:p>
        </p:txBody>
      </p:sp>
    </p:spTree>
    <p:extLst>
      <p:ext uri="{BB962C8B-B14F-4D97-AF65-F5344CB8AC3E}">
        <p14:creationId xmlns:p14="http://schemas.microsoft.com/office/powerpoint/2010/main" val="2602952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Imagine living in a place where electricity is a luxury, where the simple act of turning on a light or charging a phone is a daily challenge. This is the reality for many remote mountain communities in the Himalayas. Today, we are aiming to change this reality by bringing sustainable energy solutions to these communities. Our goal is not just to provide electricity but to create decentralized renewable energy systems that are technologically advanced, socially inclusive, and economically viable.</a:t>
            </a:r>
          </a:p>
        </p:txBody>
      </p:sp>
      <p:sp>
        <p:nvSpPr>
          <p:cNvPr id="4" name="Slide Number Placeholder 3"/>
          <p:cNvSpPr>
            <a:spLocks noGrp="1"/>
          </p:cNvSpPr>
          <p:nvPr>
            <p:ph type="sldNum" sz="quarter" idx="5"/>
          </p:nvPr>
        </p:nvSpPr>
        <p:spPr/>
        <p:txBody>
          <a:bodyPr/>
          <a:lstStyle/>
          <a:p>
            <a:fld id="{9F73EBA2-1B33-4F7E-87F6-131F406C1BC2}" type="slidenum">
              <a:rPr lang="en-ID" smtClean="0"/>
              <a:t>1</a:t>
            </a:fld>
            <a:endParaRPr lang="en-ID"/>
          </a:p>
        </p:txBody>
      </p:sp>
    </p:spTree>
    <p:extLst>
      <p:ext uri="{BB962C8B-B14F-4D97-AF65-F5344CB8AC3E}">
        <p14:creationId xmlns:p14="http://schemas.microsoft.com/office/powerpoint/2010/main" val="1178293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Delving a bit into the backend of the platform, without going too in-depth due to time limitations, the backend revolves around updating the new total demand Excel files with data based on user input and coming from the demand database, which stems from Roy and Gayana's literary analysis as explained in detail later.</a:t>
            </a:r>
          </a:p>
        </p:txBody>
      </p:sp>
      <p:sp>
        <p:nvSpPr>
          <p:cNvPr id="4" name="Slide Number Placeholder 3"/>
          <p:cNvSpPr>
            <a:spLocks noGrp="1"/>
          </p:cNvSpPr>
          <p:nvPr>
            <p:ph type="sldNum" sz="quarter" idx="5"/>
          </p:nvPr>
        </p:nvSpPr>
        <p:spPr/>
        <p:txBody>
          <a:bodyPr/>
          <a:lstStyle/>
          <a:p>
            <a:fld id="{9F73EBA2-1B33-4F7E-87F6-131F406C1BC2}" type="slidenum">
              <a:rPr lang="en-ID" smtClean="0"/>
              <a:t>12</a:t>
            </a:fld>
            <a:endParaRPr lang="en-ID"/>
          </a:p>
        </p:txBody>
      </p:sp>
    </p:spTree>
    <p:extLst>
      <p:ext uri="{BB962C8B-B14F-4D97-AF65-F5344CB8AC3E}">
        <p14:creationId xmlns:p14="http://schemas.microsoft.com/office/powerpoint/2010/main" val="41731249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next step of the architecture of the </a:t>
            </a:r>
            <a:r>
              <a:rPr lang="en-US" err="1"/>
              <a:t>webiste</a:t>
            </a:r>
            <a:r>
              <a:rPr lang="en-US"/>
              <a:t> is represented by the process input, which are represents the </a:t>
            </a:r>
            <a:r>
              <a:rPr lang="en-US" err="1"/>
              <a:t>enrgy</a:t>
            </a:r>
            <a:r>
              <a:rPr lang="en-US"/>
              <a:t> conversion technologies, which converts commodities from one kind to the other and are </a:t>
            </a:r>
            <a:r>
              <a:rPr lang="en-US" err="1"/>
              <a:t>characterised</a:t>
            </a:r>
            <a:r>
              <a:rPr lang="en-US"/>
              <a:t> by two kind of </a:t>
            </a:r>
            <a:r>
              <a:rPr lang="en-US" err="1"/>
              <a:t>paramteres</a:t>
            </a:r>
            <a:r>
              <a:rPr lang="en-US"/>
              <a:t>, economical and technoloigcal.</a:t>
            </a:r>
          </a:p>
          <a:p>
            <a:endParaRPr lang="en-US">
              <a:cs typeface="Calibri"/>
            </a:endParaRPr>
          </a:p>
        </p:txBody>
      </p:sp>
      <p:sp>
        <p:nvSpPr>
          <p:cNvPr id="4" name="Slide Number Placeholder 3"/>
          <p:cNvSpPr>
            <a:spLocks noGrp="1"/>
          </p:cNvSpPr>
          <p:nvPr>
            <p:ph type="sldNum" sz="quarter" idx="5"/>
          </p:nvPr>
        </p:nvSpPr>
        <p:spPr/>
        <p:txBody>
          <a:bodyPr/>
          <a:lstStyle/>
          <a:p>
            <a:fld id="{9F73EBA2-1B33-4F7E-87F6-131F406C1BC2}" type="slidenum">
              <a:rPr lang="en-ID" smtClean="0"/>
              <a:t>13</a:t>
            </a:fld>
            <a:endParaRPr lang="en-ID"/>
          </a:p>
        </p:txBody>
      </p:sp>
    </p:spTree>
    <p:extLst>
      <p:ext uri="{BB962C8B-B14F-4D97-AF65-F5344CB8AC3E}">
        <p14:creationId xmlns:p14="http://schemas.microsoft.com/office/powerpoint/2010/main" val="3415622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Wingdings,Sans-Serif"/>
              <a:buChar char="Ø"/>
            </a:pPr>
            <a:r>
              <a:rPr lang="en-US"/>
              <a:t>On the server part (green) the </a:t>
            </a:r>
            <a:r>
              <a:rPr lang="en-US" err="1"/>
              <a:t>json</a:t>
            </a:r>
            <a:r>
              <a:rPr lang="en-US"/>
              <a:t> files from the website (blue) are received and transformed so that the URBS algorithm con properly read in the data</a:t>
            </a:r>
          </a:p>
          <a:p>
            <a:pPr marL="285750" indent="-285750">
              <a:buFont typeface="Wingdings,Sans-Serif"/>
              <a:buChar char="Ø"/>
            </a:pPr>
            <a:r>
              <a:rPr lang="en-US"/>
              <a:t>Data from Renewable Ninjas is requested via an API (red) </a:t>
            </a:r>
          </a:p>
          <a:p>
            <a:pPr marL="285750" indent="-285750">
              <a:buFont typeface="Wingdings,Sans-Serif"/>
              <a:buChar char="Ø"/>
            </a:pPr>
            <a:r>
              <a:rPr lang="en-US"/>
              <a:t>User input (grey) comprises the location and optionally, timeseries for demand and discharge</a:t>
            </a:r>
          </a:p>
          <a:p>
            <a:pPr marL="285750" indent="-285750">
              <a:buFont typeface="Wingdings,Sans-Serif"/>
              <a:buChar char="Ø"/>
            </a:pPr>
            <a:r>
              <a:rPr lang="en-US"/>
              <a:t>After URBS has run successfully, the results are again uploaded to the Website</a:t>
            </a:r>
          </a:p>
        </p:txBody>
      </p:sp>
      <p:sp>
        <p:nvSpPr>
          <p:cNvPr id="4" name="Slide Number Placeholder 3"/>
          <p:cNvSpPr>
            <a:spLocks noGrp="1"/>
          </p:cNvSpPr>
          <p:nvPr>
            <p:ph type="sldNum" sz="quarter" idx="5"/>
          </p:nvPr>
        </p:nvSpPr>
        <p:spPr/>
        <p:txBody>
          <a:bodyPr/>
          <a:lstStyle/>
          <a:p>
            <a:fld id="{9F73EBA2-1B33-4F7E-87F6-131F406C1BC2}" type="slidenum">
              <a:rPr lang="en-ID" smtClean="0"/>
              <a:t>16</a:t>
            </a:fld>
            <a:endParaRPr lang="en-ID"/>
          </a:p>
        </p:txBody>
      </p:sp>
    </p:spTree>
    <p:extLst>
      <p:ext uri="{BB962C8B-B14F-4D97-AF65-F5344CB8AC3E}">
        <p14:creationId xmlns:p14="http://schemas.microsoft.com/office/powerpoint/2010/main" val="15136201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Wingdings,Sans-Serif"/>
              <a:buChar char="Ø"/>
            </a:pPr>
            <a:r>
              <a:rPr lang="en-US"/>
              <a:t>On the server part (green) the </a:t>
            </a:r>
            <a:r>
              <a:rPr lang="en-US" err="1"/>
              <a:t>json</a:t>
            </a:r>
            <a:r>
              <a:rPr lang="en-US"/>
              <a:t> files from the website (blue) are received and transformed so that the URBS algorithm con properly read in the data</a:t>
            </a:r>
          </a:p>
          <a:p>
            <a:pPr marL="285750" indent="-285750">
              <a:buFont typeface="Wingdings,Sans-Serif"/>
              <a:buChar char="Ø"/>
            </a:pPr>
            <a:r>
              <a:rPr lang="en-US"/>
              <a:t>Data from Renewable Ninjas is requested via an API (red) </a:t>
            </a:r>
          </a:p>
          <a:p>
            <a:pPr marL="285750" indent="-285750">
              <a:buFont typeface="Wingdings,Sans-Serif"/>
              <a:buChar char="Ø"/>
            </a:pPr>
            <a:r>
              <a:rPr lang="en-US"/>
              <a:t>User input (grey) comprises the location and optionally, timeseries for demand and discharge</a:t>
            </a:r>
          </a:p>
          <a:p>
            <a:pPr marL="285750" indent="-285750">
              <a:buFont typeface="Wingdings,Sans-Serif"/>
              <a:buChar char="Ø"/>
            </a:pPr>
            <a:r>
              <a:rPr lang="en-US"/>
              <a:t>After URBS has run successfully, the results are again uploaded to the Website</a:t>
            </a:r>
          </a:p>
        </p:txBody>
      </p:sp>
      <p:sp>
        <p:nvSpPr>
          <p:cNvPr id="4" name="Slide Number Placeholder 3"/>
          <p:cNvSpPr>
            <a:spLocks noGrp="1"/>
          </p:cNvSpPr>
          <p:nvPr>
            <p:ph type="sldNum" sz="quarter" idx="5"/>
          </p:nvPr>
        </p:nvSpPr>
        <p:spPr/>
        <p:txBody>
          <a:bodyPr/>
          <a:lstStyle/>
          <a:p>
            <a:fld id="{9F73EBA2-1B33-4F7E-87F6-131F406C1BC2}" type="slidenum">
              <a:rPr lang="en-ID" smtClean="0"/>
              <a:t>17</a:t>
            </a:fld>
            <a:endParaRPr lang="en-ID"/>
          </a:p>
        </p:txBody>
      </p:sp>
    </p:spTree>
    <p:extLst>
      <p:ext uri="{BB962C8B-B14F-4D97-AF65-F5344CB8AC3E}">
        <p14:creationId xmlns:p14="http://schemas.microsoft.com/office/powerpoint/2010/main" val="2201741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a:t>URBS is a linear optimization framework designed for optimizing energy systems, and it was developed here at the chair. And I assume that most of the people here would already know about it. Nevertheless, this plot was created by URBS showing the optimized electricity generation and storage levels. However, running URBS can be a bit complicated. As you can see on the right, URBS requires this complex Excel file as an input which necessitates expert-level knowledge on the topic.</a:t>
            </a:r>
          </a:p>
        </p:txBody>
      </p:sp>
      <p:sp>
        <p:nvSpPr>
          <p:cNvPr id="4" name="Slide Number Placeholder 3"/>
          <p:cNvSpPr>
            <a:spLocks noGrp="1"/>
          </p:cNvSpPr>
          <p:nvPr>
            <p:ph type="sldNum" sz="quarter" idx="5"/>
          </p:nvPr>
        </p:nvSpPr>
        <p:spPr/>
        <p:txBody>
          <a:bodyPr/>
          <a:lstStyle/>
          <a:p>
            <a:fld id="{9F73EBA2-1B33-4F7E-87F6-131F406C1BC2}" type="slidenum">
              <a:rPr lang="en-ID" smtClean="0"/>
              <a:t>2</a:t>
            </a:fld>
            <a:endParaRPr lang="en-ID"/>
          </a:p>
        </p:txBody>
      </p:sp>
    </p:spTree>
    <p:extLst>
      <p:ext uri="{BB962C8B-B14F-4D97-AF65-F5344CB8AC3E}">
        <p14:creationId xmlns:p14="http://schemas.microsoft.com/office/powerpoint/2010/main" val="3556172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a:t>So, our goal was to simplify the data required for URBS and enable inexperienced users to run URBS from a website with simple inputs and drag-and-drop options. The next task was to collect the data specifically for Northern India/Himalayas.</a:t>
            </a:r>
          </a:p>
        </p:txBody>
      </p:sp>
      <p:sp>
        <p:nvSpPr>
          <p:cNvPr id="4" name="Slide Number Placeholder 3"/>
          <p:cNvSpPr>
            <a:spLocks noGrp="1"/>
          </p:cNvSpPr>
          <p:nvPr>
            <p:ph type="sldNum" sz="quarter" idx="5"/>
          </p:nvPr>
        </p:nvSpPr>
        <p:spPr/>
        <p:txBody>
          <a:bodyPr/>
          <a:lstStyle/>
          <a:p>
            <a:fld id="{9F73EBA2-1B33-4F7E-87F6-131F406C1BC2}" type="slidenum">
              <a:rPr lang="en-ID" smtClean="0"/>
              <a:t>3</a:t>
            </a:fld>
            <a:endParaRPr lang="en-ID"/>
          </a:p>
        </p:txBody>
      </p:sp>
    </p:spTree>
    <p:extLst>
      <p:ext uri="{BB962C8B-B14F-4D97-AF65-F5344CB8AC3E}">
        <p14:creationId xmlns:p14="http://schemas.microsoft.com/office/powerpoint/2010/main" val="581418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Wingdings,Sans-Serif"/>
              <a:buChar char="Ø"/>
            </a:pPr>
            <a:r>
              <a:rPr lang="en-US"/>
              <a:t>On the server part (green) the </a:t>
            </a:r>
            <a:r>
              <a:rPr lang="en-US" err="1"/>
              <a:t>json</a:t>
            </a:r>
            <a:r>
              <a:rPr lang="en-US"/>
              <a:t> files from the website (blue) are received and transformed so that the URBS algorithm con properly read in the data</a:t>
            </a:r>
          </a:p>
          <a:p>
            <a:pPr marL="285750" indent="-285750">
              <a:buFont typeface="Wingdings,Sans-Serif"/>
              <a:buChar char="Ø"/>
            </a:pPr>
            <a:r>
              <a:rPr lang="en-US"/>
              <a:t>Data from Renewable Ninjas is requested via an API (red) </a:t>
            </a:r>
          </a:p>
          <a:p>
            <a:pPr marL="285750" indent="-285750">
              <a:buFont typeface="Wingdings,Sans-Serif"/>
              <a:buChar char="Ø"/>
            </a:pPr>
            <a:r>
              <a:rPr lang="en-US"/>
              <a:t>User input (grey) comprises the location and optionally, timeseries for demand and discharge</a:t>
            </a:r>
          </a:p>
          <a:p>
            <a:pPr marL="285750" indent="-285750">
              <a:buFont typeface="Wingdings,Sans-Serif"/>
              <a:buChar char="Ø"/>
            </a:pPr>
            <a:r>
              <a:rPr lang="en-US"/>
              <a:t>After URBS has run successfully, the results are again uploaded to the Website</a:t>
            </a:r>
          </a:p>
        </p:txBody>
      </p:sp>
      <p:sp>
        <p:nvSpPr>
          <p:cNvPr id="4" name="Slide Number Placeholder 3"/>
          <p:cNvSpPr>
            <a:spLocks noGrp="1"/>
          </p:cNvSpPr>
          <p:nvPr>
            <p:ph type="sldNum" sz="quarter" idx="5"/>
          </p:nvPr>
        </p:nvSpPr>
        <p:spPr/>
        <p:txBody>
          <a:bodyPr/>
          <a:lstStyle/>
          <a:p>
            <a:fld id="{9F73EBA2-1B33-4F7E-87F6-131F406C1BC2}" type="slidenum">
              <a:rPr lang="en-ID" smtClean="0"/>
              <a:t>4</a:t>
            </a:fld>
            <a:endParaRPr lang="en-ID"/>
          </a:p>
        </p:txBody>
      </p:sp>
    </p:spTree>
    <p:extLst>
      <p:ext uri="{BB962C8B-B14F-4D97-AF65-F5344CB8AC3E}">
        <p14:creationId xmlns:p14="http://schemas.microsoft.com/office/powerpoint/2010/main" val="2701116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Wingdings,Sans-Serif"/>
              <a:buChar char="Ø"/>
            </a:pPr>
            <a:r>
              <a:rPr lang="en-US"/>
              <a:t>On the server part (green) the </a:t>
            </a:r>
            <a:r>
              <a:rPr lang="en-US" err="1"/>
              <a:t>json</a:t>
            </a:r>
            <a:r>
              <a:rPr lang="en-US"/>
              <a:t> files from the website (blue) are received and transformed so that the URBS algorithm con properly read in the data</a:t>
            </a:r>
          </a:p>
          <a:p>
            <a:pPr marL="285750" indent="-285750">
              <a:buFont typeface="Wingdings,Sans-Serif"/>
              <a:buChar char="Ø"/>
            </a:pPr>
            <a:r>
              <a:rPr lang="en-US"/>
              <a:t>Data from Renewable Ninjas is requested via an API (red) </a:t>
            </a:r>
          </a:p>
          <a:p>
            <a:pPr marL="285750" indent="-285750">
              <a:buFont typeface="Wingdings,Sans-Serif"/>
              <a:buChar char="Ø"/>
            </a:pPr>
            <a:r>
              <a:rPr lang="en-US"/>
              <a:t>User input (grey) comprises the location and optionally, timeseries for demand and discharge</a:t>
            </a:r>
          </a:p>
          <a:p>
            <a:pPr marL="285750" indent="-285750">
              <a:buFont typeface="Wingdings,Sans-Serif"/>
              <a:buChar char="Ø"/>
            </a:pPr>
            <a:r>
              <a:rPr lang="en-US"/>
              <a:t>After URBS has run successfully, the results are again uploaded to the Website</a:t>
            </a:r>
          </a:p>
        </p:txBody>
      </p:sp>
      <p:sp>
        <p:nvSpPr>
          <p:cNvPr id="4" name="Slide Number Placeholder 3"/>
          <p:cNvSpPr>
            <a:spLocks noGrp="1"/>
          </p:cNvSpPr>
          <p:nvPr>
            <p:ph type="sldNum" sz="quarter" idx="5"/>
          </p:nvPr>
        </p:nvSpPr>
        <p:spPr/>
        <p:txBody>
          <a:bodyPr/>
          <a:lstStyle/>
          <a:p>
            <a:fld id="{9F73EBA2-1B33-4F7E-87F6-131F406C1BC2}" type="slidenum">
              <a:rPr lang="en-ID" smtClean="0"/>
              <a:t>5</a:t>
            </a:fld>
            <a:endParaRPr lang="en-ID"/>
          </a:p>
        </p:txBody>
      </p:sp>
    </p:spTree>
    <p:extLst>
      <p:ext uri="{BB962C8B-B14F-4D97-AF65-F5344CB8AC3E}">
        <p14:creationId xmlns:p14="http://schemas.microsoft.com/office/powerpoint/2010/main" val="1499079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a:t>Thanks Julian,</a:t>
            </a:r>
          </a:p>
          <a:p>
            <a:pPr algn="just"/>
            <a:r>
              <a:rPr lang="en-US"/>
              <a:t>One critical commodity type in URBS is SupIm. We utilised renewable ninja website to obtain this solar and wind energy data. </a:t>
            </a:r>
          </a:p>
          <a:p>
            <a:pPr algn="just"/>
            <a:r>
              <a:rPr lang="en-US"/>
              <a:t>This involved two key steps. Firstly, we designed an HTML file, as you can see on the right, where users can input a location as text to search for it or simply drag the marker on the map to update the location. Once the data is retrieved, download buttons for the photovoltaic (PV) and wind data files appear. Secondly, we wrote a Python code to fetch data from Renewable Ninja based on the user's chosen location.</a:t>
            </a:r>
            <a:endParaRPr lang="en-US">
              <a:ea typeface="Calibri"/>
              <a:cs typeface="Calibri"/>
            </a:endParaRPr>
          </a:p>
        </p:txBody>
      </p:sp>
      <p:sp>
        <p:nvSpPr>
          <p:cNvPr id="4" name="Slide Number Placeholder 3"/>
          <p:cNvSpPr>
            <a:spLocks noGrp="1"/>
          </p:cNvSpPr>
          <p:nvPr>
            <p:ph type="sldNum" sz="quarter" idx="5"/>
          </p:nvPr>
        </p:nvSpPr>
        <p:spPr/>
        <p:txBody>
          <a:bodyPr/>
          <a:lstStyle/>
          <a:p>
            <a:fld id="{9F73EBA2-1B33-4F7E-87F6-131F406C1BC2}" type="slidenum">
              <a:rPr lang="en-ID" smtClean="0"/>
              <a:t>6</a:t>
            </a:fld>
            <a:endParaRPr lang="en-ID"/>
          </a:p>
        </p:txBody>
      </p:sp>
    </p:spTree>
    <p:extLst>
      <p:ext uri="{BB962C8B-B14F-4D97-AF65-F5344CB8AC3E}">
        <p14:creationId xmlns:p14="http://schemas.microsoft.com/office/powerpoint/2010/main" val="3237763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a:t>This is the renewable ninja part, Upon receiving the coordinates, the server authenticates API calls to the "</a:t>
            </a:r>
            <a:r>
              <a:rPr lang="en-US" err="1"/>
              <a:t>renewables.ninja</a:t>
            </a:r>
            <a:r>
              <a:rPr lang="en-US"/>
              <a:t>" service to fetch solar and wind data for the specified location. They are then processed into JSON files and saved in a designated 'uploads' directory on the server.</a:t>
            </a:r>
          </a:p>
          <a:p>
            <a:pPr algn="just"/>
            <a:r>
              <a:rPr lang="en-US"/>
              <a:t>I would now like to hand it over to Julian.</a:t>
            </a:r>
            <a:endParaRPr lang="en-US">
              <a:ea typeface="Calibri"/>
              <a:cs typeface="Calibri"/>
            </a:endParaRPr>
          </a:p>
        </p:txBody>
      </p:sp>
      <p:sp>
        <p:nvSpPr>
          <p:cNvPr id="4" name="Slide Number Placeholder 3"/>
          <p:cNvSpPr>
            <a:spLocks noGrp="1"/>
          </p:cNvSpPr>
          <p:nvPr>
            <p:ph type="sldNum" sz="quarter" idx="5"/>
          </p:nvPr>
        </p:nvSpPr>
        <p:spPr/>
        <p:txBody>
          <a:bodyPr/>
          <a:lstStyle/>
          <a:p>
            <a:fld id="{9F73EBA2-1B33-4F7E-87F6-131F406C1BC2}" type="slidenum">
              <a:rPr lang="en-ID" smtClean="0"/>
              <a:t>7</a:t>
            </a:fld>
            <a:endParaRPr lang="en-ID"/>
          </a:p>
        </p:txBody>
      </p:sp>
    </p:spTree>
    <p:extLst>
      <p:ext uri="{BB962C8B-B14F-4D97-AF65-F5344CB8AC3E}">
        <p14:creationId xmlns:p14="http://schemas.microsoft.com/office/powerpoint/2010/main" val="754120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Thank you, Julian. At this point, we can move on to the second major part of the website's architecture, which is related to electrical demand. As a programming framework to optimize energy systems, URBS relies on the precise specification of demand, representing the system's time-specific energy needs. The model's primary objective is to determine the most cost-effective solution to meet these demands.</a:t>
            </a:r>
          </a:p>
          <a:p>
            <a:endParaRPr lang="en-US">
              <a:cs typeface="Calibri"/>
            </a:endParaRPr>
          </a:p>
        </p:txBody>
      </p:sp>
      <p:sp>
        <p:nvSpPr>
          <p:cNvPr id="4" name="Slide Number Placeholder 3"/>
          <p:cNvSpPr>
            <a:spLocks noGrp="1"/>
          </p:cNvSpPr>
          <p:nvPr>
            <p:ph type="sldNum" sz="quarter" idx="5"/>
          </p:nvPr>
        </p:nvSpPr>
        <p:spPr/>
        <p:txBody>
          <a:bodyPr/>
          <a:lstStyle/>
          <a:p>
            <a:fld id="{9F73EBA2-1B33-4F7E-87F6-131F406C1BC2}" type="slidenum">
              <a:rPr lang="en-ID" smtClean="0"/>
              <a:t>10</a:t>
            </a:fld>
            <a:endParaRPr lang="en-ID"/>
          </a:p>
        </p:txBody>
      </p:sp>
    </p:spTree>
    <p:extLst>
      <p:ext uri="{BB962C8B-B14F-4D97-AF65-F5344CB8AC3E}">
        <p14:creationId xmlns:p14="http://schemas.microsoft.com/office/powerpoint/2010/main" val="41994463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platform should, therefore, be able to generate an input regarding the demand for URBS. This means that not only should the user be able to upload their own data if available, but our tool should also provide the option to estimate the demand of a community by stating its general characteristics and size.</a:t>
            </a:r>
          </a:p>
          <a:p>
            <a:r>
              <a:rPr lang="en-US"/>
              <a:t> </a:t>
            </a:r>
            <a:endParaRPr lang="en-US">
              <a:cs typeface="Calibri"/>
            </a:endParaRPr>
          </a:p>
          <a:p>
            <a:r>
              <a:rPr lang="en-US"/>
              <a:t>As it is currently implemented, the website allows the user to select the type and kind of structures available at their location and get an estimation of total energy consumption in kWh/year. There is also the option to plot the demand chart over time. Alternatively, the user can upload their own Excel file.  What happens in the backend is that we send a JSON file with all hourly demand data to the URBS input folder. </a:t>
            </a:r>
          </a:p>
          <a:p>
            <a:endParaRPr lang="en-US">
              <a:cs typeface="Calibri"/>
            </a:endParaRPr>
          </a:p>
        </p:txBody>
      </p:sp>
      <p:sp>
        <p:nvSpPr>
          <p:cNvPr id="4" name="Slide Number Placeholder 3"/>
          <p:cNvSpPr>
            <a:spLocks noGrp="1"/>
          </p:cNvSpPr>
          <p:nvPr>
            <p:ph type="sldNum" sz="quarter" idx="5"/>
          </p:nvPr>
        </p:nvSpPr>
        <p:spPr/>
        <p:txBody>
          <a:bodyPr/>
          <a:lstStyle/>
          <a:p>
            <a:fld id="{9F73EBA2-1B33-4F7E-87F6-131F406C1BC2}" type="slidenum">
              <a:rPr lang="en-ID" smtClean="0"/>
              <a:t>11</a:t>
            </a:fld>
            <a:endParaRPr lang="en-ID"/>
          </a:p>
        </p:txBody>
      </p:sp>
    </p:spTree>
    <p:extLst>
      <p:ext uri="{BB962C8B-B14F-4D97-AF65-F5344CB8AC3E}">
        <p14:creationId xmlns:p14="http://schemas.microsoft.com/office/powerpoint/2010/main" val="20902584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295400" y="4701464"/>
            <a:ext cx="8952782" cy="1204036"/>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B8B3671-A306-4A69-8480-FA9BE839245D}"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295400" y="952500"/>
            <a:ext cx="8952781" cy="3748824"/>
          </a:xfrm>
          <a:noFill/>
        </p:spPr>
        <p:txBody>
          <a:bodyPr anchor="b">
            <a:normAutofit/>
          </a:bodyPr>
          <a:lstStyle>
            <a:lvl1pPr algn="l">
              <a:defRPr sz="3200" spc="530" baseline="0"/>
            </a:lvl1pPr>
          </a:lstStyle>
          <a:p>
            <a:r>
              <a:rPr lang="en-US"/>
              <a:t>Click to edit Master title style</a:t>
            </a:r>
          </a:p>
        </p:txBody>
      </p:sp>
    </p:spTree>
    <p:extLst>
      <p:ext uri="{BB962C8B-B14F-4D97-AF65-F5344CB8AC3E}">
        <p14:creationId xmlns:p14="http://schemas.microsoft.com/office/powerpoint/2010/main" val="3546635535"/>
      </p:ext>
    </p:extLst>
  </p:cSld>
  <p:clrMapOvr>
    <a:masterClrMapping/>
  </p:clrMapOvr>
  <p:transition spd="slow">
    <p:wipe dir="r"/>
  </p:transition>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307068579"/>
      </p:ext>
    </p:extLst>
  </p:cSld>
  <p:clrMapOvr>
    <a:masterClrMapping/>
  </p:clrMapOvr>
  <p:transition spd="slow">
    <p:wipe dir="r"/>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88334" y="952499"/>
            <a:ext cx="2051165" cy="4953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952500" y="952499"/>
            <a:ext cx="8235834" cy="4953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961317497"/>
      </p:ext>
    </p:extLst>
  </p:cSld>
  <p:clrMapOvr>
    <a:masterClrMapping/>
  </p:clrMapOvr>
  <p:transition spd="slow">
    <p:wipe dir="r"/>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723F1-9C70-1194-91F0-AB5260A5CF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0978B96-E50F-B872-7DD9-DCBA8757C2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5E0B169-F2AE-4E57-3075-93310B50729F}"/>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D09C0401-6769-C55F-A726-A6DCCFEB1A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940934-A98C-1B25-647F-F90D3CEA225F}"/>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158286824"/>
      </p:ext>
    </p:extLst>
  </p:cSld>
  <p:clrMapOvr>
    <a:masterClrMapping/>
  </p:clrMapOvr>
  <p:transition spd="slow">
    <p:wipe dir="r"/>
  </p:transition>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ED121-5BE8-57BD-531D-BB06364FB94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B220AC7-4317-E808-9DE8-34F6062490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307D8D-F73F-A4B8-2E48-20FEEE98BECC}"/>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0F3F1EC7-68C9-496D-9326-89A0FA6AD0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83A00-7DE2-56B5-DF31-CB0985DBD7A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885506835"/>
      </p:ext>
    </p:extLst>
  </p:cSld>
  <p:clrMapOvr>
    <a:masterClrMapping/>
  </p:clrMapOvr>
  <p:transition spd="slow">
    <p:wipe dir="r"/>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39D38-393B-94E8-C75D-079ABC2264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019AAB1-C703-5D96-EAF2-C85A6EDB433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336707-F38D-C602-75D7-1C7C4E39DC3E}"/>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BBBC595B-D9F7-17B8-078A-DFE1AD92E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CDB655-B59C-B821-0C0E-B6373160D40C}"/>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62992208"/>
      </p:ext>
    </p:extLst>
  </p:cSld>
  <p:clrMapOvr>
    <a:masterClrMapping/>
  </p:clrMapOvr>
  <p:transition spd="slow">
    <p:wipe dir="r"/>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D3151-3EA6-823C-8A36-87ABFE91154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03B2945-5666-2EDD-4741-A03CEEDF30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EE291B9-9577-D55A-5A69-16DA36D98E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89605AC-08A8-1088-6135-79BF70F4951A}"/>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6" name="Footer Placeholder 5">
            <a:extLst>
              <a:ext uri="{FF2B5EF4-FFF2-40B4-BE49-F238E27FC236}">
                <a16:creationId xmlns:a16="http://schemas.microsoft.com/office/drawing/2014/main" id="{7CA06E90-22A1-CCE3-0228-395786892A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163AAF-7682-E5A1-E898-61DA4B13F59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605565915"/>
      </p:ext>
    </p:extLst>
  </p:cSld>
  <p:clrMapOvr>
    <a:masterClrMapping/>
  </p:clrMapOvr>
  <p:transition spd="slow">
    <p:wipe dir="r"/>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7E1B8-FFB1-228F-9F62-3209A969C2F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D889114-C828-7C31-C7CE-F5321023C80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700316-B830-08B8-991B-D5307AB0CB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FA39B72-73BC-7352-E286-7899483F51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FAADA8-5457-72A0-A03F-BA8DCDF16F3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CF19EF6-A304-3C13-62A2-50CC169A32EE}"/>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8" name="Footer Placeholder 7">
            <a:extLst>
              <a:ext uri="{FF2B5EF4-FFF2-40B4-BE49-F238E27FC236}">
                <a16:creationId xmlns:a16="http://schemas.microsoft.com/office/drawing/2014/main" id="{2260BCBD-355D-5162-BF47-06AA71BD44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C36BD3-CCAE-EB9F-2F47-696B45C0705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900143939"/>
      </p:ext>
    </p:extLst>
  </p:cSld>
  <p:clrMapOvr>
    <a:masterClrMapping/>
  </p:clrMapOvr>
  <p:transition spd="slow">
    <p:wipe dir="r"/>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60399-5BD8-26CB-E36B-E110DE16462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3B44DA5-E521-86CB-6EB7-21091ECCFF4A}"/>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4" name="Footer Placeholder 3">
            <a:extLst>
              <a:ext uri="{FF2B5EF4-FFF2-40B4-BE49-F238E27FC236}">
                <a16:creationId xmlns:a16="http://schemas.microsoft.com/office/drawing/2014/main" id="{A6D142D7-9A3D-1E45-6A72-63DD7A90F82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BE3301-7C65-F405-2839-489C0188C7D9}"/>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759116378"/>
      </p:ext>
    </p:extLst>
  </p:cSld>
  <p:clrMapOvr>
    <a:masterClrMapping/>
  </p:clrMapOvr>
  <p:transition spd="slow">
    <p:wipe dir="r"/>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68C59C-E9F8-E764-7F22-FA582F387BE9}"/>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3" name="Footer Placeholder 2">
            <a:extLst>
              <a:ext uri="{FF2B5EF4-FFF2-40B4-BE49-F238E27FC236}">
                <a16:creationId xmlns:a16="http://schemas.microsoft.com/office/drawing/2014/main" id="{478ADD06-527C-C6E1-E399-281B3087E9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C9D8B5-3113-1510-AE69-755F8AB8DB97}"/>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612537454"/>
      </p:ext>
    </p:extLst>
  </p:cSld>
  <p:clrMapOvr>
    <a:masterClrMapping/>
  </p:clrMapOvr>
  <p:transition spd="slow">
    <p:wipe dir="r"/>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ADC9D-9710-4FD0-162C-B08307261C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2B04D35-FDAC-8B41-5E05-DDEEC8900E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DAC9D9C-4012-5499-E26D-1F36AD720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ACCC0D-2D35-EF79-3878-9B49649C4582}"/>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6" name="Footer Placeholder 5">
            <a:extLst>
              <a:ext uri="{FF2B5EF4-FFF2-40B4-BE49-F238E27FC236}">
                <a16:creationId xmlns:a16="http://schemas.microsoft.com/office/drawing/2014/main" id="{5347DAED-C502-CE98-6DB6-B5DE4E9D44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805C00-384E-06BE-A724-52592D58ACCF}"/>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010376471"/>
      </p:ext>
    </p:extLst>
  </p:cSld>
  <p:clrMapOvr>
    <a:masterClrMapping/>
  </p:clrMapOvr>
  <p:transition spd="slow">
    <p:wipe dir="r"/>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495121784"/>
      </p:ext>
    </p:extLst>
  </p:cSld>
  <p:clrMapOvr>
    <a:masterClrMapping/>
  </p:clrMapOvr>
  <p:transition spd="slow">
    <p:wipe dir="r"/>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64F67-0BBB-D7CA-3FBC-0EFD40E001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F2FC15C-99D7-7081-1119-E9CD917180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B680E0B-4868-4C71-4AB3-8997AED306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80714F-B506-1085-3D0C-839075ABBBCF}"/>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6" name="Footer Placeholder 5">
            <a:extLst>
              <a:ext uri="{FF2B5EF4-FFF2-40B4-BE49-F238E27FC236}">
                <a16:creationId xmlns:a16="http://schemas.microsoft.com/office/drawing/2014/main" id="{9D73B163-632C-DDB4-5DE8-24348C1D7B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61275B-B02F-3A12-9FA4-4A23BE90515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095259556"/>
      </p:ext>
    </p:extLst>
  </p:cSld>
  <p:clrMapOvr>
    <a:masterClrMapping/>
  </p:clrMapOvr>
  <p:transition spd="slow">
    <p:wipe dir="r"/>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3A7F1-FF69-969D-C7D0-7DC89B63475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E94A86D-F4EE-517F-512D-2059880A05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BA7417C-08D1-FDB7-7714-296AEC1E3F3C}"/>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61EDFA5D-4915-82BD-8387-9B13BDFD0F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4BB786-EDB4-97B8-61A0-DCF7258BDD8C}"/>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908626959"/>
      </p:ext>
    </p:extLst>
  </p:cSld>
  <p:clrMapOvr>
    <a:masterClrMapping/>
  </p:clrMapOvr>
  <p:transition spd="slow">
    <p:wipe dir="r"/>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63CFD-C9EF-CCDC-26B7-B3CD70A332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0B011E2-2E33-6E55-2469-6A55A9535F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F379C77-ADEF-AC64-09F5-5A7AADD6B373}"/>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5F8C1D03-3D5F-A3D2-B435-77CEC8DFC2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9F065E-7A54-4714-BD07-493A03DF5121}"/>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068803636"/>
      </p:ext>
    </p:extLst>
  </p:cSld>
  <p:clrMapOvr>
    <a:masterClrMapping/>
  </p:clrMapOvr>
  <p:transition spd="slow">
    <p:wipe dir="r"/>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lassic without Content">
    <p:spTree>
      <p:nvGrpSpPr>
        <p:cNvPr id="1" name=""/>
        <p:cNvGrpSpPr/>
        <p:nvPr/>
      </p:nvGrpSpPr>
      <p:grpSpPr>
        <a:xfrm>
          <a:off x="0" y="0"/>
          <a:ext cx="0" cy="0"/>
          <a:chOff x="0" y="0"/>
          <a:chExt cx="0" cy="0"/>
        </a:xfrm>
      </p:grpSpPr>
      <p:cxnSp>
        <p:nvCxnSpPr>
          <p:cNvPr id="5" name="Straight Connector 4"/>
          <p:cNvCxnSpPr/>
          <p:nvPr userDrawn="1"/>
        </p:nvCxnSpPr>
        <p:spPr>
          <a:xfrm>
            <a:off x="383116" y="1605509"/>
            <a:ext cx="1219200"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68397B8-1657-4A2C-8C07-B5432A59A168}"/>
              </a:ext>
            </a:extLst>
          </p:cNvPr>
          <p:cNvSpPr txBox="1"/>
          <p:nvPr userDrawn="1"/>
        </p:nvSpPr>
        <p:spPr>
          <a:xfrm>
            <a:off x="625027" y="6515268"/>
            <a:ext cx="2378073" cy="164212"/>
          </a:xfrm>
          <a:prstGeom prst="rect">
            <a:avLst/>
          </a:prstGeom>
          <a:noFill/>
        </p:spPr>
        <p:txBody>
          <a:bodyPr wrap="square" lIns="0" tIns="0" rIns="0" bIns="0" rtlCol="0">
            <a:spAutoFit/>
          </a:bodyPr>
          <a:lstStyle/>
          <a:p>
            <a:pPr algn="l"/>
            <a:r>
              <a:rPr lang="en-US" sz="1067" b="1" spc="40" baseline="0">
                <a:solidFill>
                  <a:schemeClr val="accent1"/>
                </a:solidFill>
                <a:latin typeface="+mj-lt"/>
                <a:cs typeface="Arial" panose="020B0604020202020204" pitchFamily="34" charset="0"/>
              </a:rPr>
              <a:t>180 DEGREES </a:t>
            </a:r>
            <a:r>
              <a:rPr lang="en-US" sz="1067" b="1" spc="40" baseline="0">
                <a:solidFill>
                  <a:schemeClr val="accent2"/>
                </a:solidFill>
                <a:latin typeface="+mj-lt"/>
                <a:cs typeface="Arial" panose="020B0604020202020204" pitchFamily="34" charset="0"/>
              </a:rPr>
              <a:t>CONSULTING</a:t>
            </a:r>
          </a:p>
        </p:txBody>
      </p:sp>
      <p:pic>
        <p:nvPicPr>
          <p:cNvPr id="15" name="Picture 14">
            <a:extLst>
              <a:ext uri="{FF2B5EF4-FFF2-40B4-BE49-F238E27FC236}">
                <a16:creationId xmlns:a16="http://schemas.microsoft.com/office/drawing/2014/main" id="{CFB01138-2032-4C15-B9C1-A4BDAFA0938D}"/>
              </a:ext>
            </a:extLst>
          </p:cNvPr>
          <p:cNvPicPr>
            <a:picLocks noChangeAspect="1"/>
          </p:cNvPicPr>
          <p:nvPr userDrawn="1"/>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r="68371"/>
          <a:stretch/>
        </p:blipFill>
        <p:spPr>
          <a:xfrm>
            <a:off x="408407" y="6513755"/>
            <a:ext cx="184680" cy="167164"/>
          </a:xfrm>
          <a:prstGeom prst="rect">
            <a:avLst/>
          </a:prstGeom>
        </p:spPr>
      </p:pic>
      <p:sp>
        <p:nvSpPr>
          <p:cNvPr id="13" name="TextBox 12">
            <a:extLst>
              <a:ext uri="{FF2B5EF4-FFF2-40B4-BE49-F238E27FC236}">
                <a16:creationId xmlns:a16="http://schemas.microsoft.com/office/drawing/2014/main" id="{DAFF4BBB-F739-4A90-85C9-0675BC7476EC}"/>
              </a:ext>
            </a:extLst>
          </p:cNvPr>
          <p:cNvSpPr txBox="1"/>
          <p:nvPr userDrawn="1"/>
        </p:nvSpPr>
        <p:spPr>
          <a:xfrm>
            <a:off x="11532635" y="6516407"/>
            <a:ext cx="275991" cy="164212"/>
          </a:xfrm>
          <a:prstGeom prst="rect">
            <a:avLst/>
          </a:prstGeom>
          <a:noFill/>
        </p:spPr>
        <p:txBody>
          <a:bodyPr wrap="square" lIns="0" tIns="0" rIns="0" bIns="0" rtlCol="0">
            <a:spAutoFit/>
          </a:bodyPr>
          <a:lstStyle/>
          <a:p>
            <a:pPr algn="r"/>
            <a:fld id="{27692F5A-FC14-4E83-B4CC-18F6C2D780A4}" type="slidenum">
              <a:rPr lang="en-US" sz="1067" b="0" spc="40" baseline="0" smtClean="0">
                <a:solidFill>
                  <a:schemeClr val="accent1"/>
                </a:solidFill>
                <a:latin typeface="+mj-lt"/>
              </a:rPr>
              <a:pPr algn="r"/>
              <a:t>‹#›</a:t>
            </a:fld>
            <a:endParaRPr lang="en-US" sz="1067" b="0" spc="40" baseline="0">
              <a:solidFill>
                <a:schemeClr val="accent1"/>
              </a:solidFill>
              <a:latin typeface="+mj-lt"/>
            </a:endParaRPr>
          </a:p>
        </p:txBody>
      </p:sp>
      <p:sp>
        <p:nvSpPr>
          <p:cNvPr id="4" name="Text Placeholder 9">
            <a:extLst>
              <a:ext uri="{FF2B5EF4-FFF2-40B4-BE49-F238E27FC236}">
                <a16:creationId xmlns:a16="http://schemas.microsoft.com/office/drawing/2014/main" id="{5EB0D066-74B2-A9F2-CF6F-32AE40FBE563}"/>
              </a:ext>
            </a:extLst>
          </p:cNvPr>
          <p:cNvSpPr>
            <a:spLocks noGrp="1"/>
          </p:cNvSpPr>
          <p:nvPr>
            <p:ph type="body" sz="quarter" idx="11" hasCustomPrompt="1"/>
          </p:nvPr>
        </p:nvSpPr>
        <p:spPr>
          <a:xfrm>
            <a:off x="387575" y="1320757"/>
            <a:ext cx="11416851" cy="188459"/>
          </a:xfrm>
          <a:prstGeom prst="rect">
            <a:avLst/>
          </a:prstGeom>
        </p:spPr>
        <p:txBody>
          <a:bodyPr lIns="0" tIns="0" rIns="0" bIns="0">
            <a:noAutofit/>
          </a:bodyPr>
          <a:lstStyle>
            <a:lvl1pPr marL="0" indent="0" algn="l">
              <a:lnSpc>
                <a:spcPts val="1600"/>
              </a:lnSpc>
              <a:spcBef>
                <a:spcPts val="0"/>
              </a:spcBef>
              <a:buNone/>
              <a:defRPr sz="1467" b="0" cap="none" spc="0" baseline="0">
                <a:solidFill>
                  <a:schemeClr val="accent1"/>
                </a:solidFill>
                <a:latin typeface="Helvetica" panose="020B0604020202020204" pitchFamily="34" charset="0"/>
                <a:ea typeface="Helvetica" panose="020B0604020202020204" pitchFamily="34" charset="0"/>
                <a:cs typeface="Helvetica" panose="020B0604020202020204" pitchFamily="34" charset="0"/>
              </a:defRPr>
            </a:lvl1pPr>
          </a:lstStyle>
          <a:p>
            <a:pPr lvl="0"/>
            <a:r>
              <a:rPr lang="en-US"/>
              <a:t>Subtitle goes here – 1 line only</a:t>
            </a:r>
          </a:p>
        </p:txBody>
      </p:sp>
      <p:sp>
        <p:nvSpPr>
          <p:cNvPr id="6" name="Text Placeholder 9">
            <a:extLst>
              <a:ext uri="{FF2B5EF4-FFF2-40B4-BE49-F238E27FC236}">
                <a16:creationId xmlns:a16="http://schemas.microsoft.com/office/drawing/2014/main" id="{B8F42244-D8D8-4C3D-011B-25984247D23B}"/>
              </a:ext>
            </a:extLst>
          </p:cNvPr>
          <p:cNvSpPr>
            <a:spLocks noGrp="1"/>
          </p:cNvSpPr>
          <p:nvPr>
            <p:ph type="body" sz="quarter" idx="10" hasCustomPrompt="1"/>
          </p:nvPr>
        </p:nvSpPr>
        <p:spPr>
          <a:xfrm>
            <a:off x="392034" y="254181"/>
            <a:ext cx="11416852" cy="969327"/>
          </a:xfrm>
          <a:prstGeom prst="rect">
            <a:avLst/>
          </a:prstGeom>
        </p:spPr>
        <p:txBody>
          <a:bodyPr lIns="0" tIns="0" rIns="0" bIns="0" anchor="b">
            <a:noAutofit/>
          </a:bodyPr>
          <a:lstStyle>
            <a:lvl1pPr marL="0" indent="0" algn="l">
              <a:lnSpc>
                <a:spcPct val="100000"/>
              </a:lnSpc>
              <a:spcBef>
                <a:spcPts val="0"/>
              </a:spcBef>
              <a:buNone/>
              <a:defRPr sz="3467" b="0" cap="all" spc="67" baseline="0">
                <a:solidFill>
                  <a:schemeClr val="accent1"/>
                </a:solidFill>
                <a:latin typeface="Helvetica" panose="020B0604020202020204" pitchFamily="34" charset="0"/>
                <a:ea typeface="Helvetica" panose="020B0604020202020204" pitchFamily="34" charset="0"/>
                <a:cs typeface="Helvetica" panose="020B0604020202020204" pitchFamily="34" charset="0"/>
              </a:defRPr>
            </a:lvl1pPr>
          </a:lstStyle>
          <a:p>
            <a:pPr lvl="0"/>
            <a:r>
              <a:rPr lang="en-US"/>
              <a:t>Action Title Goes Here – Short Description Of Core Message Of The Slide – MAX 2 Lines</a:t>
            </a:r>
          </a:p>
        </p:txBody>
      </p:sp>
    </p:spTree>
    <p:extLst>
      <p:ext uri="{BB962C8B-B14F-4D97-AF65-F5344CB8AC3E}">
        <p14:creationId xmlns:p14="http://schemas.microsoft.com/office/powerpoint/2010/main" val="191860090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hf hdr="0" ftr="0" dt="0"/>
  <p:extLst>
    <p:ext uri="{DCECCB84-F9BA-43D5-87BE-67443E8EF086}">
      <p15:sldGuideLst xmlns:p15="http://schemas.microsoft.com/office/powerpoint/2012/main">
        <p15:guide id="1" orient="horz" pos="3003">
          <p15:clr>
            <a:srgbClr val="FBAE40"/>
          </p15:clr>
        </p15:guide>
        <p15:guide id="2" pos="5579">
          <p15:clr>
            <a:srgbClr val="FBAE40"/>
          </p15:clr>
        </p15:guide>
        <p15:guide id="3" pos="181">
          <p15:clr>
            <a:srgbClr val="FBAE40"/>
          </p15:clr>
        </p15:guide>
        <p15:guide id="5" orient="horz" pos="804">
          <p15:clr>
            <a:srgbClr val="FBAE40"/>
          </p15:clr>
        </p15:guide>
        <p15:guide id="6" orient="horz" pos="123">
          <p15:clr>
            <a:srgbClr val="FBAE40"/>
          </p15:clr>
        </p15:guide>
        <p15:guide id="7" orient="horz" pos="189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295400" y="1618211"/>
            <a:ext cx="8412190" cy="3944389"/>
          </a:xfrm>
        </p:spPr>
        <p:txBody>
          <a:bodyPr anchor="t">
            <a:normAutofit/>
          </a:bodyPr>
          <a:lstStyle>
            <a:lvl1pPr>
              <a:defRPr sz="3200"/>
            </a:lvl1pPr>
          </a:lstStyle>
          <a:p>
            <a:r>
              <a:rPr lang="en-US"/>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295400" y="908858"/>
            <a:ext cx="8412192" cy="676102"/>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58548366"/>
      </p:ext>
    </p:extLst>
  </p:cSld>
  <p:clrMapOvr>
    <a:masterClrMapping/>
  </p:clrMapOvr>
  <p:transition spd="slow">
    <p:wipe dir="r"/>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295401" y="2260121"/>
            <a:ext cx="4350026" cy="36568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546574" y="2260120"/>
            <a:ext cx="4350025" cy="3656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468465231"/>
      </p:ext>
    </p:extLst>
  </p:cSld>
  <p:clrMapOvr>
    <a:masterClrMapping/>
  </p:clrMapOvr>
  <p:transition spd="slow">
    <p:wipe dir="r"/>
  </p:transition>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295400" y="966788"/>
            <a:ext cx="10059988" cy="1051784"/>
          </a:xfrm>
        </p:spPr>
        <p:txBody>
          <a:bodyPr/>
          <a:lstStyle/>
          <a:p>
            <a:r>
              <a:rPr lang="en-US"/>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295400" y="2018581"/>
            <a:ext cx="4350027"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295400" y="2774756"/>
            <a:ext cx="4350027" cy="3150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546572" y="2018581"/>
            <a:ext cx="4350028"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546572" y="2774756"/>
            <a:ext cx="4350028" cy="3150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B8B3671-A306-4A69-8480-FA9BE839245D}"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657975" y="2625552"/>
            <a:ext cx="42386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403684" y="2625552"/>
            <a:ext cx="42417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0114498"/>
      </p:ext>
    </p:extLst>
  </p:cSld>
  <p:clrMapOvr>
    <a:masterClrMapping/>
  </p:clrMapOvr>
  <p:transition spd="slow">
    <p:wipe dir="r"/>
  </p:transition>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991611515"/>
      </p:ext>
    </p:extLst>
  </p:cSld>
  <p:clrMapOvr>
    <a:masterClrMapping/>
  </p:clrMapOvr>
  <p:transition spd="slow">
    <p:wipe dir="r"/>
  </p:transition>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157923845"/>
      </p:ext>
    </p:extLst>
  </p:cSld>
  <p:clrMapOvr>
    <a:masterClrMapping/>
  </p:clrMapOvr>
  <p:transition spd="slow">
    <p:wipe dir="r"/>
  </p:transition>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06484" y="1306484"/>
            <a:ext cx="3932237" cy="2122516"/>
          </a:xfrm>
        </p:spPr>
        <p:txBody>
          <a:bodyPr anchor="t">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96000" y="1312026"/>
            <a:ext cx="5143500" cy="456565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4224817239"/>
      </p:ext>
    </p:extLst>
  </p:cSld>
  <p:clrMapOvr>
    <a:masterClrMapping/>
  </p:clrMapOvr>
  <p:transition spd="slow">
    <p:wipe dir="r"/>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06484" y="1307185"/>
            <a:ext cx="3932237" cy="2121813"/>
          </a:xfrm>
        </p:spPr>
        <p:txBody>
          <a:bodyPr anchor="t">
            <a:normAutofit/>
          </a:bodyPr>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857702" y="1307186"/>
            <a:ext cx="5038898" cy="45983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5DBDDF98-C922-483F-97E9-3E76B0201B42}" type="datetimeFigureOut">
              <a:rPr lang="en-US" smtClean="0"/>
              <a:t>8/20/2024</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969012378"/>
      </p:ext>
    </p:extLst>
  </p:cSld>
  <p:clrMapOvr>
    <a:masterClrMapping/>
  </p:clrMapOvr>
  <p:transition spd="slow">
    <p:wipe dir="r"/>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295400" y="842963"/>
            <a:ext cx="9601200" cy="130968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295400" y="2262188"/>
            <a:ext cx="9601200" cy="36433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j-lt"/>
              </a:defRPr>
            </a:lvl1pPr>
          </a:lstStyle>
          <a:p>
            <a:fld id="{5DBDDF98-C922-483F-97E9-3E76B0201B42}" type="datetimeFigureOut">
              <a:rPr lang="en-US" smtClean="0"/>
              <a:pPr/>
              <a:t>8/20/2024</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728107" y="6199188"/>
            <a:ext cx="619125" cy="365125"/>
          </a:xfrm>
          <a:prstGeom prst="rect">
            <a:avLst/>
          </a:prstGeom>
        </p:spPr>
        <p:txBody>
          <a:bodyPr vert="horz" lIns="91440" tIns="45720" rIns="91440" bIns="45720" rtlCol="0" anchor="ctr"/>
          <a:lstStyle>
            <a:lvl1pPr algn="r">
              <a:defRPr sz="1050">
                <a:solidFill>
                  <a:schemeClr val="tx1"/>
                </a:solidFill>
                <a:latin typeface="+mj-lt"/>
              </a:defRPr>
            </a:lvl1pPr>
          </a:lstStyle>
          <a:p>
            <a:fld id="{1B8B3671-A306-4A69-8480-FA9BE839245D}" type="slidenum">
              <a:rPr lang="en-US" smtClean="0"/>
              <a:pPr/>
              <a:t>‹#›</a:t>
            </a:fld>
            <a:endParaRPr lang="en-US"/>
          </a:p>
        </p:txBody>
      </p:sp>
    </p:spTree>
    <p:extLst>
      <p:ext uri="{BB962C8B-B14F-4D97-AF65-F5344CB8AC3E}">
        <p14:creationId xmlns:p14="http://schemas.microsoft.com/office/powerpoint/2010/main" val="121931268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ransition spd="slow">
    <p:wipe dir="r"/>
  </p:transition>
  <p:hf hdr="0" ftr="0" dt="0"/>
  <p:txStyles>
    <p:title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FC75DD-3307-E325-6A59-895C82D602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E8304D2-6C13-6616-6C1A-CCF209E3FE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364957-63CB-A18E-E33B-8071614739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DBDDF98-C922-483F-97E9-3E76B0201B42}" type="datetimeFigureOut">
              <a:rPr lang="en-US" smtClean="0"/>
              <a:pPr/>
              <a:t>8/20/2024</a:t>
            </a:fld>
            <a:endParaRPr lang="en-US"/>
          </a:p>
        </p:txBody>
      </p:sp>
      <p:sp>
        <p:nvSpPr>
          <p:cNvPr id="5" name="Footer Placeholder 4">
            <a:extLst>
              <a:ext uri="{FF2B5EF4-FFF2-40B4-BE49-F238E27FC236}">
                <a16:creationId xmlns:a16="http://schemas.microsoft.com/office/drawing/2014/main" id="{86104F45-9F34-0CE7-9FE7-031D2ED877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F0C2BC4-8D67-4B58-1504-CB73CB9196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B8B3671-A306-4A69-8480-FA9BE839245D}" type="slidenum">
              <a:rPr lang="en-US" smtClean="0"/>
              <a:pPr/>
              <a:t>‹#›</a:t>
            </a:fld>
            <a:endParaRPr lang="en-US"/>
          </a:p>
        </p:txBody>
      </p:sp>
    </p:spTree>
    <p:extLst>
      <p:ext uri="{BB962C8B-B14F-4D97-AF65-F5344CB8AC3E}">
        <p14:creationId xmlns:p14="http://schemas.microsoft.com/office/powerpoint/2010/main" val="2149401533"/>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Lst>
  <p:transition spd="slow">
    <p:wipe dir="r"/>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8.jpe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0E45B9B-5690-F156-E2ED-D88478B762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081EE3-B6BE-9584-F5AF-E5F6484DA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E0FFA21-85D8-1836-0DD1-092240107CC2}"/>
              </a:ext>
            </a:extLst>
          </p:cNvPr>
          <p:cNvPicPr>
            <a:picLocks noChangeAspect="1"/>
          </p:cNvPicPr>
          <p:nvPr/>
        </p:nvPicPr>
        <p:blipFill>
          <a:blip r:embed="rId3">
            <a:extLst>
              <a:ext uri="{28A0092B-C50C-407E-A947-70E740481C1C}">
                <a14:useLocalDpi xmlns:a14="http://schemas.microsoft.com/office/drawing/2010/main" val="0"/>
              </a:ext>
            </a:extLst>
          </a:blip>
          <a:srcRect t="13755" b="13755"/>
          <a:stretch/>
        </p:blipFill>
        <p:spPr>
          <a:xfrm>
            <a:off x="1" y="10"/>
            <a:ext cx="12191998" cy="6857990"/>
          </a:xfrm>
          <a:prstGeom prst="rect">
            <a:avLst/>
          </a:prstGeom>
        </p:spPr>
      </p:pic>
      <p:sp>
        <p:nvSpPr>
          <p:cNvPr id="2" name="Title 1">
            <a:extLst>
              <a:ext uri="{FF2B5EF4-FFF2-40B4-BE49-F238E27FC236}">
                <a16:creationId xmlns:a16="http://schemas.microsoft.com/office/drawing/2014/main" id="{B6E8AA47-3F36-5504-15C5-4012E074F35E}"/>
              </a:ext>
            </a:extLst>
          </p:cNvPr>
          <p:cNvSpPr>
            <a:spLocks noGrp="1"/>
          </p:cNvSpPr>
          <p:nvPr>
            <p:ph type="ctrTitle"/>
          </p:nvPr>
        </p:nvSpPr>
        <p:spPr>
          <a:xfrm>
            <a:off x="6285363" y="2529536"/>
            <a:ext cx="4954137" cy="1211732"/>
          </a:xfrm>
          <a:solidFill>
            <a:schemeClr val="bg2">
              <a:alpha val="70000"/>
            </a:schemeClr>
          </a:solidFill>
        </p:spPr>
        <p:txBody>
          <a:bodyPr anchor="b">
            <a:normAutofit fontScale="90000"/>
          </a:bodyPr>
          <a:lstStyle/>
          <a:p>
            <a:pPr algn="ctr"/>
            <a:r>
              <a:rPr lang="en-IN" sz="3600" b="1">
                <a:effectLst>
                  <a:outerShdw blurRad="38100" dist="38100" dir="2700000" algn="tl">
                    <a:srgbClr val="000000">
                      <a:alpha val="43137"/>
                    </a:srgbClr>
                  </a:outerShdw>
                </a:effectLst>
              </a:rPr>
              <a:t>SEED HIMALAYA ENERGY SYSTEMS</a:t>
            </a:r>
          </a:p>
        </p:txBody>
      </p:sp>
      <p:sp>
        <p:nvSpPr>
          <p:cNvPr id="3" name="Subtitle 2">
            <a:extLst>
              <a:ext uri="{FF2B5EF4-FFF2-40B4-BE49-F238E27FC236}">
                <a16:creationId xmlns:a16="http://schemas.microsoft.com/office/drawing/2014/main" id="{819484CE-EC99-D061-53D0-413186BF17FA}"/>
              </a:ext>
            </a:extLst>
          </p:cNvPr>
          <p:cNvSpPr>
            <a:spLocks noGrp="1"/>
          </p:cNvSpPr>
          <p:nvPr>
            <p:ph type="subTitle" idx="1"/>
          </p:nvPr>
        </p:nvSpPr>
        <p:spPr>
          <a:xfrm>
            <a:off x="6285363" y="3963911"/>
            <a:ext cx="4803184" cy="538642"/>
          </a:xfrm>
          <a:solidFill>
            <a:schemeClr val="bg2">
              <a:alpha val="70000"/>
            </a:schemeClr>
          </a:solidFill>
        </p:spPr>
        <p:txBody>
          <a:bodyPr anchor="t">
            <a:noAutofit/>
          </a:bodyPr>
          <a:lstStyle/>
          <a:p>
            <a:pPr algn="ctr">
              <a:lnSpc>
                <a:spcPct val="110000"/>
              </a:lnSpc>
            </a:pPr>
            <a:r>
              <a:rPr lang="en-US" sz="1300" i="0" u="none" strike="noStrike">
                <a:effectLst>
                  <a:outerShdw blurRad="38100" dist="38100" dir="2700000" algn="tl">
                    <a:srgbClr val="000000">
                      <a:alpha val="43137"/>
                    </a:srgbClr>
                  </a:outerShdw>
                </a:effectLst>
                <a:latin typeface="+mj-lt"/>
              </a:rPr>
              <a:t>Full-Stack Development of a User-Friendly Web-Based Interface for Optimizing Mini-Grids in Rural Himalayan Communities</a:t>
            </a:r>
            <a:endParaRPr lang="en-IN" sz="1300">
              <a:effectLst>
                <a:outerShdw blurRad="38100" dist="38100" dir="2700000" algn="tl">
                  <a:srgbClr val="000000">
                    <a:alpha val="43137"/>
                  </a:srgbClr>
                </a:outerShdw>
              </a:effectLst>
              <a:latin typeface="+mj-lt"/>
            </a:endParaRPr>
          </a:p>
        </p:txBody>
      </p:sp>
      <p:sp>
        <p:nvSpPr>
          <p:cNvPr id="13" name="Freeform: Shape 12">
            <a:extLst>
              <a:ext uri="{FF2B5EF4-FFF2-40B4-BE49-F238E27FC236}">
                <a16:creationId xmlns:a16="http://schemas.microsoft.com/office/drawing/2014/main" id="{41A03FE5-7938-1573-2D18-E168CC7C0A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52500" y="952500"/>
            <a:ext cx="10287000" cy="4953000"/>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5794" h="4920343">
                <a:moveTo>
                  <a:pt x="0" y="1451087"/>
                </a:moveTo>
                <a:lnTo>
                  <a:pt x="0" y="0"/>
                </a:lnTo>
                <a:lnTo>
                  <a:pt x="9985794" y="0"/>
                </a:lnTo>
                <a:lnTo>
                  <a:pt x="9985794" y="4920343"/>
                </a:lnTo>
                <a:lnTo>
                  <a:pt x="0" y="4920343"/>
                </a:lnTo>
                <a:lnTo>
                  <a:pt x="0" y="4119525"/>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Subtitle 1">
            <a:extLst>
              <a:ext uri="{FF2B5EF4-FFF2-40B4-BE49-F238E27FC236}">
                <a16:creationId xmlns:a16="http://schemas.microsoft.com/office/drawing/2014/main" id="{1A109A95-C73F-1814-990C-A86C2AB3A851}"/>
              </a:ext>
            </a:extLst>
          </p:cNvPr>
          <p:cNvSpPr txBox="1">
            <a:spLocks/>
          </p:cNvSpPr>
          <p:nvPr/>
        </p:nvSpPr>
        <p:spPr>
          <a:xfrm>
            <a:off x="1039585" y="5011838"/>
            <a:ext cx="3671312" cy="773919"/>
          </a:xfrm>
          <a:prstGeom prst="rect">
            <a:avLst/>
          </a:prstGeom>
          <a:solidFill>
            <a:schemeClr val="bg2">
              <a:alpha val="70000"/>
            </a:schemeClr>
          </a:solidFill>
        </p:spPr>
        <p:txBody>
          <a:bodyPr vert="horz" lIns="91440" tIns="45720" rIns="91440" bIns="45720" rtlCol="0" anchor="b">
            <a:noAutofit/>
          </a:bodyPr>
          <a:lstStyle>
            <a:lvl1pPr marL="0" indent="0" algn="l" defTabSz="914400" rtl="0" eaLnBrk="1" latinLnBrk="0" hangingPunct="1">
              <a:lnSpc>
                <a:spcPct val="120000"/>
              </a:lnSpc>
              <a:spcBef>
                <a:spcPts val="1000"/>
              </a:spcBef>
              <a:buFont typeface="Arial" panose="020B0604020202020204" pitchFamily="34" charset="0"/>
              <a:buNone/>
              <a:defRPr sz="1800" kern="1200">
                <a:solidFill>
                  <a:schemeClr val="tx1"/>
                </a:solidFill>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10000"/>
              </a:lnSpc>
            </a:pPr>
            <a:r>
              <a:rPr lang="en-IN" sz="1400">
                <a:effectLst>
                  <a:outerShdw blurRad="38100" dist="38100" dir="2700000" algn="tl">
                    <a:srgbClr val="000000">
                      <a:alpha val="43137"/>
                    </a:srgbClr>
                  </a:outerShdw>
                </a:effectLst>
                <a:latin typeface="+mj-lt"/>
              </a:rPr>
              <a:t>Angelo </a:t>
            </a:r>
            <a:r>
              <a:rPr lang="en-IN" sz="1400" err="1">
                <a:effectLst>
                  <a:outerShdw blurRad="38100" dist="38100" dir="2700000" algn="tl">
                    <a:srgbClr val="000000">
                      <a:alpha val="43137"/>
                    </a:srgbClr>
                  </a:outerShdw>
                </a:effectLst>
                <a:latin typeface="+mj-lt"/>
              </a:rPr>
              <a:t>Stefanini</a:t>
            </a:r>
            <a:r>
              <a:rPr lang="en-IN" sz="1400">
                <a:effectLst>
                  <a:outerShdw blurRad="38100" dist="38100" dir="2700000" algn="tl">
                    <a:srgbClr val="000000">
                      <a:alpha val="43137"/>
                    </a:srgbClr>
                  </a:outerShdw>
                </a:effectLst>
                <a:latin typeface="+mj-lt"/>
              </a:rPr>
              <a:t>, </a:t>
            </a:r>
            <a:r>
              <a:rPr lang="en-IN" sz="1400" err="1">
                <a:effectLst>
                  <a:outerShdw blurRad="38100" dist="38100" dir="2700000" algn="tl">
                    <a:srgbClr val="000000">
                      <a:alpha val="43137"/>
                    </a:srgbClr>
                  </a:outerShdw>
                </a:effectLst>
                <a:latin typeface="+mj-lt"/>
              </a:rPr>
              <a:t>Athul</a:t>
            </a:r>
            <a:r>
              <a:rPr lang="en-IN" sz="1400">
                <a:effectLst>
                  <a:outerShdw blurRad="38100" dist="38100" dir="2700000" algn="tl">
                    <a:srgbClr val="000000">
                      <a:alpha val="43137"/>
                    </a:srgbClr>
                  </a:outerShdw>
                </a:effectLst>
                <a:latin typeface="+mj-lt"/>
              </a:rPr>
              <a:t> </a:t>
            </a:r>
            <a:r>
              <a:rPr lang="en-IN" sz="1400" err="1">
                <a:effectLst>
                  <a:outerShdw blurRad="38100" dist="38100" dir="2700000" algn="tl">
                    <a:srgbClr val="000000">
                      <a:alpha val="43137"/>
                    </a:srgbClr>
                  </a:outerShdw>
                </a:effectLst>
                <a:latin typeface="+mj-lt"/>
              </a:rPr>
              <a:t>Thattarkandy</a:t>
            </a:r>
            <a:r>
              <a:rPr lang="en-IN" sz="1400">
                <a:effectLst>
                  <a:outerShdw blurRad="38100" dist="38100" dir="2700000" algn="tl">
                    <a:srgbClr val="000000">
                      <a:alpha val="43137"/>
                    </a:srgbClr>
                  </a:outerShdw>
                </a:effectLst>
                <a:latin typeface="+mj-lt"/>
              </a:rPr>
              <a:t>,           Julian Machnitzke, Gayana Rajendra Reddy, </a:t>
            </a:r>
            <a:r>
              <a:rPr lang="en-IN" sz="1400" err="1">
                <a:effectLst>
                  <a:outerShdw blurRad="38100" dist="38100" dir="2700000" algn="tl">
                    <a:srgbClr val="000000">
                      <a:alpha val="43137"/>
                    </a:srgbClr>
                  </a:outerShdw>
                </a:effectLst>
                <a:latin typeface="+mj-lt"/>
              </a:rPr>
              <a:t>Meidyana</a:t>
            </a:r>
            <a:r>
              <a:rPr lang="en-IN" sz="1400">
                <a:effectLst>
                  <a:outerShdw blurRad="38100" dist="38100" dir="2700000" algn="tl">
                    <a:srgbClr val="000000">
                      <a:alpha val="43137"/>
                    </a:srgbClr>
                  </a:outerShdw>
                </a:effectLst>
                <a:latin typeface="+mj-lt"/>
              </a:rPr>
              <a:t> </a:t>
            </a:r>
            <a:r>
              <a:rPr lang="en-IN" sz="1400" err="1">
                <a:effectLst>
                  <a:outerShdw blurRad="38100" dist="38100" dir="2700000" algn="tl">
                    <a:srgbClr val="000000">
                      <a:alpha val="43137"/>
                    </a:srgbClr>
                  </a:outerShdw>
                </a:effectLst>
                <a:latin typeface="+mj-lt"/>
              </a:rPr>
              <a:t>Rayana</a:t>
            </a:r>
            <a:r>
              <a:rPr lang="en-IN" sz="1400">
                <a:effectLst>
                  <a:outerShdw blurRad="38100" dist="38100" dir="2700000" algn="tl">
                    <a:srgbClr val="000000">
                      <a:alpha val="43137"/>
                    </a:srgbClr>
                  </a:outerShdw>
                </a:effectLst>
                <a:latin typeface="+mj-lt"/>
              </a:rPr>
              <a:t>, Roy </a:t>
            </a:r>
            <a:r>
              <a:rPr lang="en-IN" sz="1400" err="1">
                <a:effectLst>
                  <a:outerShdw blurRad="38100" dist="38100" dir="2700000" algn="tl">
                    <a:srgbClr val="000000">
                      <a:alpha val="43137"/>
                    </a:srgbClr>
                  </a:outerShdw>
                </a:effectLst>
                <a:latin typeface="+mj-lt"/>
              </a:rPr>
              <a:t>Kadavilparambil</a:t>
            </a:r>
            <a:r>
              <a:rPr lang="en-IN" sz="1400">
                <a:effectLst>
                  <a:outerShdw blurRad="38100" dist="38100" dir="2700000" algn="tl">
                    <a:srgbClr val="000000">
                      <a:alpha val="43137"/>
                    </a:srgbClr>
                  </a:outerShdw>
                </a:effectLst>
                <a:latin typeface="+mj-lt"/>
              </a:rPr>
              <a:t> Cherian </a:t>
            </a:r>
          </a:p>
        </p:txBody>
      </p:sp>
    </p:spTree>
    <p:extLst>
      <p:ext uri="{BB962C8B-B14F-4D97-AF65-F5344CB8AC3E}">
        <p14:creationId xmlns:p14="http://schemas.microsoft.com/office/powerpoint/2010/main" val="43193334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descr="A diagram of a server&#10;&#10;Description automatically generated">
            <a:extLst>
              <a:ext uri="{FF2B5EF4-FFF2-40B4-BE49-F238E27FC236}">
                <a16:creationId xmlns:a16="http://schemas.microsoft.com/office/drawing/2014/main" id="{E7C70EAB-0692-7EA4-E051-B263E3E0D740}"/>
              </a:ext>
            </a:extLst>
          </p:cNvPr>
          <p:cNvPicPr>
            <a:picLocks noChangeAspect="1"/>
          </p:cNvPicPr>
          <p:nvPr/>
        </p:nvPicPr>
        <p:blipFill rotWithShape="1">
          <a:blip r:embed="rId3"/>
          <a:srcRect t="-333" r="11305" b="539"/>
          <a:stretch/>
        </p:blipFill>
        <p:spPr>
          <a:xfrm>
            <a:off x="3255" y="2281524"/>
            <a:ext cx="11003359" cy="4320823"/>
          </a:xfrm>
          <a:prstGeom prst="rect">
            <a:avLst/>
          </a:prstGeom>
        </p:spPr>
      </p:pic>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ELECTRICAL DEMAND INPUT</a:t>
            </a:r>
            <a:endParaRPr lang="en-US" sz="3400"/>
          </a:p>
        </p:txBody>
      </p:sp>
      <p:sp>
        <p:nvSpPr>
          <p:cNvPr id="3" name="Content Placeholder 2">
            <a:extLst>
              <a:ext uri="{FF2B5EF4-FFF2-40B4-BE49-F238E27FC236}">
                <a16:creationId xmlns:a16="http://schemas.microsoft.com/office/drawing/2014/main" id="{7C40635B-4D2A-00DE-051F-3C9557D670D8}"/>
              </a:ext>
            </a:extLst>
          </p:cNvPr>
          <p:cNvSpPr>
            <a:spLocks noGrp="1"/>
          </p:cNvSpPr>
          <p:nvPr>
            <p:ph idx="1"/>
          </p:nvPr>
        </p:nvSpPr>
        <p:spPr>
          <a:xfrm>
            <a:off x="839487" y="1698178"/>
            <a:ext cx="5664679" cy="2497136"/>
          </a:xfrm>
        </p:spPr>
        <p:txBody>
          <a:bodyPr vert="horz" lIns="91440" tIns="45720" rIns="91440" bIns="45720" rtlCol="0" anchor="t">
            <a:normAutofit/>
          </a:bodyPr>
          <a:lstStyle/>
          <a:p>
            <a:pPr marL="0" indent="0">
              <a:buNone/>
            </a:pPr>
            <a:endParaRPr lang="en-IN" sz="1600">
              <a:latin typeface="Aptos"/>
            </a:endParaRPr>
          </a:p>
          <a:p>
            <a:pPr>
              <a:buFont typeface="Wingdings" panose="020B0604020202020204" pitchFamily="34" charset="0"/>
              <a:buChar char="Ø"/>
            </a:pPr>
            <a:endParaRPr lang="en-IN" sz="1600">
              <a:latin typeface="Aptos" panose="020B0004020202020204" pitchFamily="34" charset="0"/>
            </a:endParaRPr>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sp>
        <p:nvSpPr>
          <p:cNvPr id="5" name="TextBox 4">
            <a:extLst>
              <a:ext uri="{FF2B5EF4-FFF2-40B4-BE49-F238E27FC236}">
                <a16:creationId xmlns:a16="http://schemas.microsoft.com/office/drawing/2014/main" id="{7224700F-7099-14E9-CC8F-B6DAC3C31DE7}"/>
              </a:ext>
            </a:extLst>
          </p:cNvPr>
          <p:cNvSpPr txBox="1"/>
          <p:nvPr/>
        </p:nvSpPr>
        <p:spPr>
          <a:xfrm>
            <a:off x="664351" y="1704766"/>
            <a:ext cx="1079568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Urbs evaluates various technologies for production, storage, and transmission, ensuring that energy demand requirements are met at the lowest possible cost.</a:t>
            </a:r>
          </a:p>
        </p:txBody>
      </p:sp>
      <p:sp>
        <p:nvSpPr>
          <p:cNvPr id="17" name="Rectangle 16">
            <a:extLst>
              <a:ext uri="{FF2B5EF4-FFF2-40B4-BE49-F238E27FC236}">
                <a16:creationId xmlns:a16="http://schemas.microsoft.com/office/drawing/2014/main" id="{E95686A8-1D74-0780-D3CA-4BD78C068A9F}"/>
              </a:ext>
            </a:extLst>
          </p:cNvPr>
          <p:cNvSpPr/>
          <p:nvPr/>
        </p:nvSpPr>
        <p:spPr>
          <a:xfrm>
            <a:off x="5917266" y="2567412"/>
            <a:ext cx="5145589" cy="3601847"/>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FB6BB59-21F6-CE88-6F1D-23FEF905AA2D}"/>
              </a:ext>
            </a:extLst>
          </p:cNvPr>
          <p:cNvSpPr/>
          <p:nvPr/>
        </p:nvSpPr>
        <p:spPr>
          <a:xfrm>
            <a:off x="197992" y="2556338"/>
            <a:ext cx="4259826" cy="1825272"/>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FA42DAE-AAB4-F0D7-6F3F-06938B4754D4}"/>
              </a:ext>
            </a:extLst>
          </p:cNvPr>
          <p:cNvSpPr/>
          <p:nvPr/>
        </p:nvSpPr>
        <p:spPr>
          <a:xfrm>
            <a:off x="197990" y="4378959"/>
            <a:ext cx="4259827" cy="1804678"/>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87AE839-1705-7CF0-AE67-190818890E38}"/>
              </a:ext>
            </a:extLst>
          </p:cNvPr>
          <p:cNvSpPr/>
          <p:nvPr/>
        </p:nvSpPr>
        <p:spPr>
          <a:xfrm>
            <a:off x="4469339" y="2567293"/>
            <a:ext cx="1428183" cy="3604759"/>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290DD0F4-D373-6216-C2C8-0DB9BDCFBA39}"/>
              </a:ext>
            </a:extLst>
          </p:cNvPr>
          <p:cNvSpPr>
            <a:spLocks noGrp="1"/>
          </p:cNvSpPr>
          <p:nvPr>
            <p:ph type="sldNum" sz="quarter" idx="12"/>
          </p:nvPr>
        </p:nvSpPr>
        <p:spPr/>
        <p:txBody>
          <a:bodyPr/>
          <a:lstStyle/>
          <a:p>
            <a:fld id="{1B8B3671-A306-4A69-8480-FA9BE839245D}" type="slidenum">
              <a:rPr lang="en-US" smtClean="0"/>
              <a:t>10</a:t>
            </a:fld>
            <a:endParaRPr lang="en-US"/>
          </a:p>
        </p:txBody>
      </p:sp>
    </p:spTree>
    <p:extLst>
      <p:ext uri="{BB962C8B-B14F-4D97-AF65-F5344CB8AC3E}">
        <p14:creationId xmlns:p14="http://schemas.microsoft.com/office/powerpoint/2010/main" val="2120245380"/>
      </p:ext>
    </p:extLst>
  </p:cSld>
  <p:clrMapOvr>
    <a:masterClrMapping/>
  </p:clrMapOvr>
  <p:transition spd="slow">
    <p:wipe dir="r"/>
  </p:transition>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FRONTEND USER INTERFACE</a:t>
            </a:r>
            <a:endParaRPr lang="en-US"/>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sp>
        <p:nvSpPr>
          <p:cNvPr id="5" name="TextBox 4">
            <a:extLst>
              <a:ext uri="{FF2B5EF4-FFF2-40B4-BE49-F238E27FC236}">
                <a16:creationId xmlns:a16="http://schemas.microsoft.com/office/drawing/2014/main" id="{74AE0C69-BCE9-CBB8-54DE-F54EC57905FB}"/>
              </a:ext>
            </a:extLst>
          </p:cNvPr>
          <p:cNvSpPr txBox="1"/>
          <p:nvPr/>
        </p:nvSpPr>
        <p:spPr>
          <a:xfrm>
            <a:off x="9203724" y="1696994"/>
            <a:ext cx="2846171" cy="32932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US" sz="1600">
                <a:ea typeface="+mn-lt"/>
                <a:cs typeface="+mn-lt"/>
              </a:rPr>
              <a:t>Create a model of a community by specifying the </a:t>
            </a:r>
            <a:r>
              <a:rPr lang="en-US" sz="1600" b="1">
                <a:ea typeface="+mn-lt"/>
                <a:cs typeface="+mn-lt"/>
              </a:rPr>
              <a:t>type </a:t>
            </a:r>
            <a:r>
              <a:rPr lang="en-US" sz="1600">
                <a:ea typeface="+mn-lt"/>
                <a:cs typeface="+mn-lt"/>
              </a:rPr>
              <a:t>and </a:t>
            </a:r>
            <a:r>
              <a:rPr lang="en-US" sz="1600" b="1">
                <a:ea typeface="+mn-lt"/>
                <a:cs typeface="+mn-lt"/>
              </a:rPr>
              <a:t>number </a:t>
            </a:r>
            <a:r>
              <a:rPr lang="en-US" sz="1600">
                <a:ea typeface="+mn-lt"/>
                <a:cs typeface="+mn-lt"/>
              </a:rPr>
              <a:t>of existing structures.</a:t>
            </a:r>
            <a:endParaRPr lang="en-US">
              <a:ea typeface="+mn-lt"/>
              <a:cs typeface="+mn-lt"/>
            </a:endParaRPr>
          </a:p>
          <a:p>
            <a:pPr marL="342900" indent="-342900">
              <a:buAutoNum type="arabicPeriod"/>
            </a:pPr>
            <a:endParaRPr lang="en-US" sz="1600"/>
          </a:p>
          <a:p>
            <a:pPr marL="342900" indent="-342900">
              <a:buAutoNum type="arabicPeriod"/>
            </a:pPr>
            <a:r>
              <a:rPr lang="en-US" sz="1600">
                <a:ea typeface="+mn-lt"/>
                <a:cs typeface="+mn-lt"/>
              </a:rPr>
              <a:t>Alternatively, add any available data from an Excel file.</a:t>
            </a:r>
          </a:p>
          <a:p>
            <a:pPr marL="342900" indent="-342900">
              <a:buAutoNum type="arabicPeriod"/>
            </a:pPr>
            <a:endParaRPr lang="en-US" sz="1600">
              <a:ea typeface="+mn-lt"/>
              <a:cs typeface="+mn-lt"/>
            </a:endParaRPr>
          </a:p>
          <a:p>
            <a:pPr marL="342900" indent="-342900">
              <a:buAutoNum type="arabicPeriod"/>
            </a:pPr>
            <a:r>
              <a:rPr lang="en-US" sz="1600">
                <a:ea typeface="+mn-lt"/>
                <a:cs typeface="+mn-lt"/>
              </a:rPr>
              <a:t>Get real-time </a:t>
            </a:r>
            <a:r>
              <a:rPr lang="en-US" sz="1600" b="1">
                <a:ea typeface="+mn-lt"/>
                <a:cs typeface="+mn-lt"/>
              </a:rPr>
              <a:t>yearly energy demand</a:t>
            </a:r>
            <a:r>
              <a:rPr lang="en-US" sz="1600">
                <a:ea typeface="+mn-lt"/>
                <a:cs typeface="+mn-lt"/>
              </a:rPr>
              <a:t> for the community and visualize it with interactive graphs.</a:t>
            </a:r>
          </a:p>
        </p:txBody>
      </p:sp>
      <p:pic>
        <p:nvPicPr>
          <p:cNvPr id="3" name="Picture 2" descr="A screenshot of a computer&#10;&#10;Description automatically generated">
            <a:extLst>
              <a:ext uri="{FF2B5EF4-FFF2-40B4-BE49-F238E27FC236}">
                <a16:creationId xmlns:a16="http://schemas.microsoft.com/office/drawing/2014/main" id="{94587DDF-158B-B19F-3974-4F42449D090F}"/>
              </a:ext>
            </a:extLst>
          </p:cNvPr>
          <p:cNvPicPr>
            <a:picLocks noChangeAspect="1"/>
          </p:cNvPicPr>
          <p:nvPr/>
        </p:nvPicPr>
        <p:blipFill rotWithShape="1">
          <a:blip r:embed="rId4"/>
          <a:srcRect r="-248" b="3059"/>
          <a:stretch/>
        </p:blipFill>
        <p:spPr>
          <a:xfrm>
            <a:off x="437002" y="1524000"/>
            <a:ext cx="4171678" cy="4242490"/>
          </a:xfrm>
          <a:prstGeom prst="rect">
            <a:avLst/>
          </a:prstGeom>
        </p:spPr>
      </p:pic>
      <p:pic>
        <p:nvPicPr>
          <p:cNvPr id="7" name="Picture 6" descr="A screenshot of a chart&#10;&#10;Description automatically generated">
            <a:extLst>
              <a:ext uri="{FF2B5EF4-FFF2-40B4-BE49-F238E27FC236}">
                <a16:creationId xmlns:a16="http://schemas.microsoft.com/office/drawing/2014/main" id="{938DC999-13E5-B5A7-47FE-AD6CC918D59D}"/>
              </a:ext>
            </a:extLst>
          </p:cNvPr>
          <p:cNvPicPr>
            <a:picLocks noChangeAspect="1"/>
          </p:cNvPicPr>
          <p:nvPr/>
        </p:nvPicPr>
        <p:blipFill rotWithShape="1">
          <a:blip r:embed="rId5"/>
          <a:srcRect l="2098" r="3200" b="409"/>
          <a:stretch/>
        </p:blipFill>
        <p:spPr>
          <a:xfrm>
            <a:off x="4618862" y="1523999"/>
            <a:ext cx="4385163" cy="4245152"/>
          </a:xfrm>
          <a:prstGeom prst="rect">
            <a:avLst/>
          </a:prstGeom>
        </p:spPr>
      </p:pic>
      <p:sp>
        <p:nvSpPr>
          <p:cNvPr id="6" name="Slide Number Placeholder 5">
            <a:extLst>
              <a:ext uri="{FF2B5EF4-FFF2-40B4-BE49-F238E27FC236}">
                <a16:creationId xmlns:a16="http://schemas.microsoft.com/office/drawing/2014/main" id="{E4AE88AB-54EF-9DA7-73C1-3136EB55D961}"/>
              </a:ext>
            </a:extLst>
          </p:cNvPr>
          <p:cNvSpPr>
            <a:spLocks noGrp="1"/>
          </p:cNvSpPr>
          <p:nvPr>
            <p:ph type="sldNum" sz="quarter" idx="12"/>
          </p:nvPr>
        </p:nvSpPr>
        <p:spPr/>
        <p:txBody>
          <a:bodyPr/>
          <a:lstStyle/>
          <a:p>
            <a:fld id="{1B8B3671-A306-4A69-8480-FA9BE839245D}" type="slidenum">
              <a:rPr lang="en-US" smtClean="0"/>
              <a:t>11</a:t>
            </a:fld>
            <a:endParaRPr lang="en-US"/>
          </a:p>
        </p:txBody>
      </p:sp>
    </p:spTree>
    <p:extLst>
      <p:ext uri="{BB962C8B-B14F-4D97-AF65-F5344CB8AC3E}">
        <p14:creationId xmlns:p14="http://schemas.microsoft.com/office/powerpoint/2010/main" val="3739085267"/>
      </p:ext>
    </p:extLst>
  </p:cSld>
  <p:clrMapOvr>
    <a:masterClrMapping/>
  </p:clrMapOvr>
  <p:transition spd="slow">
    <p:wipe dir="r"/>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GENERAL FUNCTIONING OF DEMAND TOOL</a:t>
            </a:r>
            <a:endParaRPr lang="en-US" sz="3400">
              <a:latin typeface="Goudy Old Style"/>
            </a:endParaRPr>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E308C957-74EF-A866-63F7-9AD3F822B5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sp>
        <p:nvSpPr>
          <p:cNvPr id="6" name="TextBox 5">
            <a:extLst>
              <a:ext uri="{FF2B5EF4-FFF2-40B4-BE49-F238E27FC236}">
                <a16:creationId xmlns:a16="http://schemas.microsoft.com/office/drawing/2014/main" id="{4328C3D3-2BAF-0771-0B65-FBA9197664F7}"/>
              </a:ext>
            </a:extLst>
          </p:cNvPr>
          <p:cNvSpPr txBox="1"/>
          <p:nvPr/>
        </p:nvSpPr>
        <p:spPr>
          <a:xfrm>
            <a:off x="986287" y="3071005"/>
            <a:ext cx="3605842" cy="5601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IN" sz="1600">
                <a:latin typeface="Aptos"/>
                <a:cs typeface="Arial"/>
              </a:rPr>
              <a:t>.</a:t>
            </a:r>
            <a:endParaRPr lang="en-US" sz="1600">
              <a:latin typeface="Aptos"/>
              <a:cs typeface="Arial"/>
            </a:endParaRPr>
          </a:p>
          <a:p>
            <a:pPr>
              <a:buFont typeface=""/>
            </a:pPr>
            <a:endParaRPr lang="en-IN" sz="1600">
              <a:cs typeface="Arial"/>
            </a:endParaRPr>
          </a:p>
        </p:txBody>
      </p:sp>
      <p:pic>
        <p:nvPicPr>
          <p:cNvPr id="8" name="Picture 7" descr="A diagram of a computer&#10;&#10;Description automatically generated">
            <a:extLst>
              <a:ext uri="{FF2B5EF4-FFF2-40B4-BE49-F238E27FC236}">
                <a16:creationId xmlns:a16="http://schemas.microsoft.com/office/drawing/2014/main" id="{15DA7E67-E0A0-48CD-ADD0-A8A8AB8F0B10}"/>
              </a:ext>
            </a:extLst>
          </p:cNvPr>
          <p:cNvPicPr>
            <a:picLocks noChangeAspect="1"/>
          </p:cNvPicPr>
          <p:nvPr/>
        </p:nvPicPr>
        <p:blipFill>
          <a:blip r:embed="rId4"/>
          <a:stretch>
            <a:fillRect/>
          </a:stretch>
        </p:blipFill>
        <p:spPr>
          <a:xfrm>
            <a:off x="2107213" y="2003983"/>
            <a:ext cx="8337980" cy="3519360"/>
          </a:xfrm>
          <a:prstGeom prst="rect">
            <a:avLst/>
          </a:prstGeom>
        </p:spPr>
      </p:pic>
      <p:sp>
        <p:nvSpPr>
          <p:cNvPr id="9" name="TextBox 8">
            <a:extLst>
              <a:ext uri="{FF2B5EF4-FFF2-40B4-BE49-F238E27FC236}">
                <a16:creationId xmlns:a16="http://schemas.microsoft.com/office/drawing/2014/main" id="{92FA55C2-26E0-1903-B3BE-220FAFEA475E}"/>
              </a:ext>
            </a:extLst>
          </p:cNvPr>
          <p:cNvSpPr txBox="1"/>
          <p:nvPr/>
        </p:nvSpPr>
        <p:spPr>
          <a:xfrm>
            <a:off x="986481" y="1511643"/>
            <a:ext cx="1291692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Flask serves as the foundation of the whole application, managing routing, request processing, and data handling.</a:t>
            </a:r>
          </a:p>
        </p:txBody>
      </p:sp>
      <p:sp>
        <p:nvSpPr>
          <p:cNvPr id="10" name="TextBox 9">
            <a:extLst>
              <a:ext uri="{FF2B5EF4-FFF2-40B4-BE49-F238E27FC236}">
                <a16:creationId xmlns:a16="http://schemas.microsoft.com/office/drawing/2014/main" id="{45744FC9-EA1C-E94D-AEB5-813075A53760}"/>
              </a:ext>
            </a:extLst>
          </p:cNvPr>
          <p:cNvSpPr txBox="1"/>
          <p:nvPr/>
        </p:nvSpPr>
        <p:spPr>
          <a:xfrm>
            <a:off x="986481" y="5754130"/>
            <a:ext cx="1082657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mn-lt"/>
                <a:cs typeface="+mn-lt"/>
              </a:rPr>
              <a:t>The file `</a:t>
            </a:r>
            <a:r>
              <a:rPr lang="en-US" sz="1600" b="1">
                <a:ea typeface="+mn-lt"/>
                <a:cs typeface="+mn-lt"/>
              </a:rPr>
              <a:t>new_total_demand.xlsx</a:t>
            </a:r>
            <a:r>
              <a:rPr lang="en-US" sz="1600">
                <a:ea typeface="+mn-lt"/>
                <a:cs typeface="+mn-lt"/>
              </a:rPr>
              <a:t>` is updated in real-time based on the user's selections using demand data, which contains all the information on the annual energy profiles for the structures under examination.</a:t>
            </a:r>
            <a:endParaRPr lang="en-US"/>
          </a:p>
        </p:txBody>
      </p:sp>
      <p:sp>
        <p:nvSpPr>
          <p:cNvPr id="3" name="Slide Number Placeholder 2">
            <a:extLst>
              <a:ext uri="{FF2B5EF4-FFF2-40B4-BE49-F238E27FC236}">
                <a16:creationId xmlns:a16="http://schemas.microsoft.com/office/drawing/2014/main" id="{3B05BCEB-8C97-23CC-F467-F8617B9658DE}"/>
              </a:ext>
            </a:extLst>
          </p:cNvPr>
          <p:cNvSpPr>
            <a:spLocks noGrp="1"/>
          </p:cNvSpPr>
          <p:nvPr>
            <p:ph type="sldNum" sz="quarter" idx="12"/>
          </p:nvPr>
        </p:nvSpPr>
        <p:spPr/>
        <p:txBody>
          <a:bodyPr/>
          <a:lstStyle/>
          <a:p>
            <a:fld id="{1B8B3671-A306-4A69-8480-FA9BE839245D}" type="slidenum">
              <a:rPr lang="en-US" smtClean="0"/>
              <a:t>12</a:t>
            </a:fld>
            <a:endParaRPr lang="en-US"/>
          </a:p>
        </p:txBody>
      </p:sp>
    </p:spTree>
    <p:extLst>
      <p:ext uri="{BB962C8B-B14F-4D97-AF65-F5344CB8AC3E}">
        <p14:creationId xmlns:p14="http://schemas.microsoft.com/office/powerpoint/2010/main" val="2618047372"/>
      </p:ext>
    </p:extLst>
  </p:cSld>
  <p:clrMapOvr>
    <a:masterClrMapping/>
  </p:clrMapOvr>
  <p:transition spd="slow">
    <p:wipe dir="r"/>
  </p:transition>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descr="A diagram of a server&#10;&#10;Description automatically generated">
            <a:extLst>
              <a:ext uri="{FF2B5EF4-FFF2-40B4-BE49-F238E27FC236}">
                <a16:creationId xmlns:a16="http://schemas.microsoft.com/office/drawing/2014/main" id="{64AB725E-54F2-5677-D221-A5E02FFA1BE6}"/>
              </a:ext>
            </a:extLst>
          </p:cNvPr>
          <p:cNvPicPr>
            <a:picLocks noChangeAspect="1"/>
          </p:cNvPicPr>
          <p:nvPr/>
        </p:nvPicPr>
        <p:blipFill rotWithShape="1">
          <a:blip r:embed="rId3"/>
          <a:srcRect r="10744" b="-407"/>
          <a:stretch/>
        </p:blipFill>
        <p:spPr>
          <a:xfrm>
            <a:off x="0" y="1367057"/>
            <a:ext cx="10882117" cy="4429410"/>
          </a:xfrm>
          <a:prstGeom prst="rect">
            <a:avLst/>
          </a:prstGeom>
        </p:spPr>
      </p:pic>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PROCESS AND PROCESS-COMMODITY</a:t>
            </a:r>
            <a:endParaRPr lang="en-US"/>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sp>
        <p:nvSpPr>
          <p:cNvPr id="6" name="Content Placeholder 5">
            <a:extLst>
              <a:ext uri="{FF2B5EF4-FFF2-40B4-BE49-F238E27FC236}">
                <a16:creationId xmlns:a16="http://schemas.microsoft.com/office/drawing/2014/main" id="{82C80C42-843A-0426-4AE9-A3358390305E}"/>
              </a:ext>
            </a:extLst>
          </p:cNvPr>
          <p:cNvSpPr>
            <a:spLocks noGrp="1"/>
          </p:cNvSpPr>
          <p:nvPr>
            <p:ph idx="1"/>
          </p:nvPr>
        </p:nvSpPr>
        <p:spPr>
          <a:xfrm>
            <a:off x="838200" y="1710607"/>
            <a:ext cx="8013940" cy="4523865"/>
          </a:xfrm>
        </p:spPr>
        <p:txBody>
          <a:bodyPr vert="horz" lIns="91440" tIns="45720" rIns="91440" bIns="45720" rtlCol="0" anchor="t">
            <a:normAutofit/>
          </a:bodyPr>
          <a:lstStyle/>
          <a:p>
            <a:pPr marL="0" indent="0">
              <a:lnSpc>
                <a:spcPct val="100000"/>
              </a:lnSpc>
              <a:spcBef>
                <a:spcPts val="0"/>
              </a:spcBef>
              <a:buNone/>
            </a:pPr>
            <a:endParaRPr lang="en-US" sz="1600">
              <a:latin typeface="Aptos"/>
              <a:cs typeface="Arial"/>
            </a:endParaRPr>
          </a:p>
          <a:p>
            <a:pPr marL="0" indent="0">
              <a:lnSpc>
                <a:spcPct val="100000"/>
              </a:lnSpc>
              <a:spcBef>
                <a:spcPts val="0"/>
              </a:spcBef>
              <a:buNone/>
            </a:pPr>
            <a:endParaRPr lang="en-IN" sz="1600" b="1">
              <a:latin typeface="Aptos"/>
              <a:cs typeface="Arial"/>
            </a:endParaRPr>
          </a:p>
          <a:p>
            <a:pPr marL="0" indent="0">
              <a:lnSpc>
                <a:spcPct val="100000"/>
              </a:lnSpc>
              <a:spcBef>
                <a:spcPts val="0"/>
              </a:spcBef>
              <a:buNone/>
            </a:pPr>
            <a:endParaRPr lang="en-IN" sz="1600" b="1">
              <a:latin typeface="Aptos"/>
              <a:cs typeface="Arial"/>
            </a:endParaRPr>
          </a:p>
          <a:p>
            <a:pPr marL="0" indent="0">
              <a:lnSpc>
                <a:spcPct val="100000"/>
              </a:lnSpc>
              <a:spcBef>
                <a:spcPts val="0"/>
              </a:spcBef>
              <a:buNone/>
            </a:pPr>
            <a:endParaRPr lang="en-IN" sz="1600" b="1">
              <a:latin typeface="Aptos"/>
              <a:cs typeface="Arial"/>
            </a:endParaRPr>
          </a:p>
          <a:p>
            <a:pPr marL="0" indent="0">
              <a:lnSpc>
                <a:spcPct val="100000"/>
              </a:lnSpc>
              <a:spcBef>
                <a:spcPts val="0"/>
              </a:spcBef>
              <a:buNone/>
            </a:pPr>
            <a:endParaRPr lang="en-IN" sz="1600">
              <a:latin typeface="Aptos"/>
              <a:cs typeface="Arial"/>
            </a:endParaRPr>
          </a:p>
        </p:txBody>
      </p:sp>
      <p:pic>
        <p:nvPicPr>
          <p:cNvPr id="9" name="Picture 8" descr="A screenshot of a computer&#10;&#10;Description automatically generated">
            <a:extLst>
              <a:ext uri="{FF2B5EF4-FFF2-40B4-BE49-F238E27FC236}">
                <a16:creationId xmlns:a16="http://schemas.microsoft.com/office/drawing/2014/main" id="{8C2B1EFE-1D94-531A-7A6F-4ECA18B62372}"/>
              </a:ext>
            </a:extLst>
          </p:cNvPr>
          <p:cNvPicPr>
            <a:picLocks noChangeAspect="1"/>
          </p:cNvPicPr>
          <p:nvPr/>
        </p:nvPicPr>
        <p:blipFill>
          <a:blip r:embed="rId5"/>
          <a:stretch>
            <a:fillRect/>
          </a:stretch>
        </p:blipFill>
        <p:spPr>
          <a:xfrm>
            <a:off x="483779" y="5579601"/>
            <a:ext cx="4538000" cy="414574"/>
          </a:xfrm>
          <a:prstGeom prst="rect">
            <a:avLst/>
          </a:prstGeom>
        </p:spPr>
      </p:pic>
      <p:sp>
        <p:nvSpPr>
          <p:cNvPr id="11" name="Rectangle 10">
            <a:extLst>
              <a:ext uri="{FF2B5EF4-FFF2-40B4-BE49-F238E27FC236}">
                <a16:creationId xmlns:a16="http://schemas.microsoft.com/office/drawing/2014/main" id="{AD1B3691-BEB1-4BE1-FCB7-A04FA4048140}"/>
              </a:ext>
            </a:extLst>
          </p:cNvPr>
          <p:cNvSpPr/>
          <p:nvPr/>
        </p:nvSpPr>
        <p:spPr>
          <a:xfrm>
            <a:off x="198573" y="1628221"/>
            <a:ext cx="5409627" cy="3616224"/>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820306F-6A8C-B51F-5B89-10353D60636C}"/>
              </a:ext>
            </a:extLst>
          </p:cNvPr>
          <p:cNvSpPr/>
          <p:nvPr/>
        </p:nvSpPr>
        <p:spPr>
          <a:xfrm>
            <a:off x="7330714" y="1624140"/>
            <a:ext cx="4041642" cy="3626522"/>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A close up of a text&#10;&#10;Description automatically generated">
            <a:extLst>
              <a:ext uri="{FF2B5EF4-FFF2-40B4-BE49-F238E27FC236}">
                <a16:creationId xmlns:a16="http://schemas.microsoft.com/office/drawing/2014/main" id="{4913A7BD-992F-E2D3-4902-C8D4B073AC13}"/>
              </a:ext>
            </a:extLst>
          </p:cNvPr>
          <p:cNvPicPr>
            <a:picLocks noChangeAspect="1"/>
          </p:cNvPicPr>
          <p:nvPr/>
        </p:nvPicPr>
        <p:blipFill rotWithShape="1">
          <a:blip r:embed="rId6"/>
          <a:srcRect l="-41" t="32653" r="-1091" b="5017"/>
          <a:stretch/>
        </p:blipFill>
        <p:spPr>
          <a:xfrm>
            <a:off x="5363365" y="5627344"/>
            <a:ext cx="6579244" cy="314656"/>
          </a:xfrm>
          <a:prstGeom prst="rect">
            <a:avLst/>
          </a:prstGeom>
        </p:spPr>
      </p:pic>
      <p:sp>
        <p:nvSpPr>
          <p:cNvPr id="3" name="Slide Number Placeholder 2">
            <a:extLst>
              <a:ext uri="{FF2B5EF4-FFF2-40B4-BE49-F238E27FC236}">
                <a16:creationId xmlns:a16="http://schemas.microsoft.com/office/drawing/2014/main" id="{87642D53-D952-FBA8-1343-B1FA320A8C0D}"/>
              </a:ext>
            </a:extLst>
          </p:cNvPr>
          <p:cNvSpPr>
            <a:spLocks noGrp="1"/>
          </p:cNvSpPr>
          <p:nvPr>
            <p:ph type="sldNum" sz="quarter" idx="12"/>
          </p:nvPr>
        </p:nvSpPr>
        <p:spPr/>
        <p:txBody>
          <a:bodyPr/>
          <a:lstStyle/>
          <a:p>
            <a:fld id="{1B8B3671-A306-4A69-8480-FA9BE839245D}" type="slidenum">
              <a:rPr lang="en-US" smtClean="0"/>
              <a:t>13</a:t>
            </a:fld>
            <a:endParaRPr lang="en-US"/>
          </a:p>
        </p:txBody>
      </p:sp>
      <p:sp>
        <p:nvSpPr>
          <p:cNvPr id="18" name="Rectangle 17">
            <a:extLst>
              <a:ext uri="{FF2B5EF4-FFF2-40B4-BE49-F238E27FC236}">
                <a16:creationId xmlns:a16="http://schemas.microsoft.com/office/drawing/2014/main" id="{262A0575-2780-6C28-FE8E-2ED0353297C8}"/>
              </a:ext>
            </a:extLst>
          </p:cNvPr>
          <p:cNvSpPr/>
          <p:nvPr/>
        </p:nvSpPr>
        <p:spPr>
          <a:xfrm>
            <a:off x="5629141" y="1631515"/>
            <a:ext cx="1691631" cy="3615289"/>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5307683"/>
      </p:ext>
    </p:extLst>
  </p:cSld>
  <p:clrMapOvr>
    <a:masterClrMapping/>
  </p:clrMapOvr>
  <p:transition spd="slow">
    <p:wipe dir="r"/>
  </p:transition>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USER INTERFACE</a:t>
            </a:r>
            <a:endParaRPr lang="en-US" sz="3400">
              <a:latin typeface="Goudy Old Style"/>
            </a:endParaRPr>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E308C957-74EF-A866-63F7-9AD3F822B5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sp>
        <p:nvSpPr>
          <p:cNvPr id="10" name="Content Placeholder 2">
            <a:extLst>
              <a:ext uri="{FF2B5EF4-FFF2-40B4-BE49-F238E27FC236}">
                <a16:creationId xmlns:a16="http://schemas.microsoft.com/office/drawing/2014/main" id="{7C40635B-4D2A-00DE-051F-3C9557D670D8}"/>
              </a:ext>
            </a:extLst>
          </p:cNvPr>
          <p:cNvSpPr>
            <a:spLocks noGrp="1"/>
          </p:cNvSpPr>
          <p:nvPr/>
        </p:nvSpPr>
        <p:spPr>
          <a:xfrm>
            <a:off x="839488" y="1540029"/>
            <a:ext cx="10207924" cy="246838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endParaRPr lang="en-IN" sz="1600" b="1">
              <a:ea typeface="+mn-lt"/>
              <a:cs typeface="+mn-lt"/>
            </a:endParaRPr>
          </a:p>
          <a:p>
            <a:pPr>
              <a:buFont typeface="Arial"/>
              <a:buChar char="•"/>
            </a:pPr>
            <a:endParaRPr lang="en-IN" sz="1600"/>
          </a:p>
          <a:p>
            <a:pPr>
              <a:buFont typeface="Arial"/>
              <a:buChar char="•"/>
            </a:pPr>
            <a:endParaRPr lang="en-IN" sz="1600"/>
          </a:p>
          <a:p>
            <a:pPr>
              <a:buFont typeface="Arial"/>
              <a:buChar char="•"/>
            </a:pPr>
            <a:endParaRPr lang="en-IN" sz="1600"/>
          </a:p>
        </p:txBody>
      </p:sp>
      <p:pic>
        <p:nvPicPr>
          <p:cNvPr id="3" name="Picture 2" descr="A screenshot of a computer&#10;&#10;Description automatically generated">
            <a:extLst>
              <a:ext uri="{FF2B5EF4-FFF2-40B4-BE49-F238E27FC236}">
                <a16:creationId xmlns:a16="http://schemas.microsoft.com/office/drawing/2014/main" id="{3C38C38D-A998-EC90-355E-9BB421B57BD3}"/>
              </a:ext>
            </a:extLst>
          </p:cNvPr>
          <p:cNvPicPr>
            <a:picLocks noChangeAspect="1"/>
          </p:cNvPicPr>
          <p:nvPr/>
        </p:nvPicPr>
        <p:blipFill>
          <a:blip r:embed="rId3"/>
          <a:stretch>
            <a:fillRect/>
          </a:stretch>
        </p:blipFill>
        <p:spPr>
          <a:xfrm>
            <a:off x="504567" y="1504589"/>
            <a:ext cx="7300784" cy="3828223"/>
          </a:xfrm>
          <a:prstGeom prst="rect">
            <a:avLst/>
          </a:prstGeom>
        </p:spPr>
      </p:pic>
      <p:pic>
        <p:nvPicPr>
          <p:cNvPr id="5" name="Picture 4" descr="A screen shot of a computer&#10;&#10;Description automatically generated">
            <a:extLst>
              <a:ext uri="{FF2B5EF4-FFF2-40B4-BE49-F238E27FC236}">
                <a16:creationId xmlns:a16="http://schemas.microsoft.com/office/drawing/2014/main" id="{6A852CA3-0F0A-00BF-78E7-8A12AD88F055}"/>
              </a:ext>
            </a:extLst>
          </p:cNvPr>
          <p:cNvPicPr>
            <a:picLocks noChangeAspect="1"/>
          </p:cNvPicPr>
          <p:nvPr/>
        </p:nvPicPr>
        <p:blipFill rotWithShape="1">
          <a:blip r:embed="rId4"/>
          <a:srcRect l="1557" t="2256" r="329" b="416"/>
          <a:stretch/>
        </p:blipFill>
        <p:spPr>
          <a:xfrm>
            <a:off x="7803937" y="1503404"/>
            <a:ext cx="4080083" cy="3957945"/>
          </a:xfrm>
          <a:prstGeom prst="rect">
            <a:avLst/>
          </a:prstGeom>
        </p:spPr>
      </p:pic>
      <p:sp>
        <p:nvSpPr>
          <p:cNvPr id="6" name="TextBox 5">
            <a:extLst>
              <a:ext uri="{FF2B5EF4-FFF2-40B4-BE49-F238E27FC236}">
                <a16:creationId xmlns:a16="http://schemas.microsoft.com/office/drawing/2014/main" id="{72A363E7-4E81-8D96-30E6-614A95AC3449}"/>
              </a:ext>
            </a:extLst>
          </p:cNvPr>
          <p:cNvSpPr txBox="1"/>
          <p:nvPr/>
        </p:nvSpPr>
        <p:spPr>
          <a:xfrm>
            <a:off x="502508" y="5599670"/>
            <a:ext cx="1228879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Users can select processes at the site of interest using an intuitive drag-and-drop interface or can initiate their own process</a:t>
            </a:r>
          </a:p>
        </p:txBody>
      </p:sp>
      <p:sp>
        <p:nvSpPr>
          <p:cNvPr id="7" name="Slide Number Placeholder 6">
            <a:extLst>
              <a:ext uri="{FF2B5EF4-FFF2-40B4-BE49-F238E27FC236}">
                <a16:creationId xmlns:a16="http://schemas.microsoft.com/office/drawing/2014/main" id="{7AA96D92-46AA-6146-FC8B-83BC960B0851}"/>
              </a:ext>
            </a:extLst>
          </p:cNvPr>
          <p:cNvSpPr>
            <a:spLocks noGrp="1"/>
          </p:cNvSpPr>
          <p:nvPr>
            <p:ph type="sldNum" sz="quarter" idx="12"/>
          </p:nvPr>
        </p:nvSpPr>
        <p:spPr/>
        <p:txBody>
          <a:bodyPr/>
          <a:lstStyle/>
          <a:p>
            <a:fld id="{1B8B3671-A306-4A69-8480-FA9BE839245D}" type="slidenum">
              <a:rPr lang="en-US" smtClean="0"/>
              <a:t>14</a:t>
            </a:fld>
            <a:endParaRPr lang="en-US"/>
          </a:p>
        </p:txBody>
      </p:sp>
    </p:spTree>
    <p:extLst>
      <p:ext uri="{BB962C8B-B14F-4D97-AF65-F5344CB8AC3E}">
        <p14:creationId xmlns:p14="http://schemas.microsoft.com/office/powerpoint/2010/main" val="313986692"/>
      </p:ext>
    </p:extLst>
  </p:cSld>
  <p:clrMapOvr>
    <a:masterClrMapping/>
  </p:clrMapOvr>
  <p:transition spd="slow">
    <p:wipe dir="r"/>
  </p:transition>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BACKEND AND GENERAL FUNCTIONING</a:t>
            </a:r>
            <a:endParaRPr lang="en-US">
              <a:latin typeface="Goudy Old Style"/>
            </a:endParaRPr>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E308C957-74EF-A866-63F7-9AD3F822B5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pic>
        <p:nvPicPr>
          <p:cNvPr id="3" name="Picture 2" descr="A diagram of a computer program&#10;&#10;Description automatically generated">
            <a:extLst>
              <a:ext uri="{FF2B5EF4-FFF2-40B4-BE49-F238E27FC236}">
                <a16:creationId xmlns:a16="http://schemas.microsoft.com/office/drawing/2014/main" id="{4B7076D9-F2C0-C6CD-6632-DFB5BA00DDE3}"/>
              </a:ext>
            </a:extLst>
          </p:cNvPr>
          <p:cNvPicPr>
            <a:picLocks noChangeAspect="1"/>
          </p:cNvPicPr>
          <p:nvPr/>
        </p:nvPicPr>
        <p:blipFill>
          <a:blip r:embed="rId3"/>
          <a:stretch>
            <a:fillRect/>
          </a:stretch>
        </p:blipFill>
        <p:spPr>
          <a:xfrm>
            <a:off x="1009135" y="1688355"/>
            <a:ext cx="10184027" cy="3707833"/>
          </a:xfrm>
          <a:prstGeom prst="rect">
            <a:avLst/>
          </a:prstGeom>
        </p:spPr>
      </p:pic>
      <p:sp>
        <p:nvSpPr>
          <p:cNvPr id="6" name="TextBox 5">
            <a:extLst>
              <a:ext uri="{FF2B5EF4-FFF2-40B4-BE49-F238E27FC236}">
                <a16:creationId xmlns:a16="http://schemas.microsoft.com/office/drawing/2014/main" id="{1010C135-5BC2-24F8-0C66-35CE87D92975}"/>
              </a:ext>
            </a:extLst>
          </p:cNvPr>
          <p:cNvSpPr txBox="1"/>
          <p:nvPr/>
        </p:nvSpPr>
        <p:spPr>
          <a:xfrm>
            <a:off x="842319" y="5434914"/>
            <a:ext cx="1091925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Each Flask route function loads data from process.xlsx and processdemand.xlsx into Pandas </a:t>
            </a:r>
            <a:r>
              <a:rPr lang="en-US" err="1"/>
              <a:t>DataFrames</a:t>
            </a:r>
            <a:r>
              <a:rPr lang="en-US"/>
              <a:t>, extracts specific rows and append the data to JSON files.</a:t>
            </a:r>
          </a:p>
        </p:txBody>
      </p:sp>
      <p:sp>
        <p:nvSpPr>
          <p:cNvPr id="5" name="Slide Number Placeholder 4">
            <a:extLst>
              <a:ext uri="{FF2B5EF4-FFF2-40B4-BE49-F238E27FC236}">
                <a16:creationId xmlns:a16="http://schemas.microsoft.com/office/drawing/2014/main" id="{D69E9CF4-6ED8-B209-95AD-32E5EF6E20C2}"/>
              </a:ext>
            </a:extLst>
          </p:cNvPr>
          <p:cNvSpPr>
            <a:spLocks noGrp="1"/>
          </p:cNvSpPr>
          <p:nvPr>
            <p:ph type="sldNum" sz="quarter" idx="12"/>
          </p:nvPr>
        </p:nvSpPr>
        <p:spPr/>
        <p:txBody>
          <a:bodyPr/>
          <a:lstStyle/>
          <a:p>
            <a:fld id="{1B8B3671-A306-4A69-8480-FA9BE839245D}" type="slidenum">
              <a:rPr lang="en-US" smtClean="0"/>
              <a:t>15</a:t>
            </a:fld>
            <a:endParaRPr lang="en-US"/>
          </a:p>
        </p:txBody>
      </p:sp>
    </p:spTree>
    <p:extLst>
      <p:ext uri="{BB962C8B-B14F-4D97-AF65-F5344CB8AC3E}">
        <p14:creationId xmlns:p14="http://schemas.microsoft.com/office/powerpoint/2010/main" val="2576515376"/>
      </p:ext>
    </p:extLst>
  </p:cSld>
  <p:clrMapOvr>
    <a:masterClrMapping/>
  </p:clrMapOvr>
  <p:transition spd="slow">
    <p:wipe dir="r"/>
  </p:transition>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WEBSITE LOGIC</a:t>
            </a:r>
            <a:endParaRPr lang="en-US"/>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pic>
        <p:nvPicPr>
          <p:cNvPr id="7" name="Picture 6" descr="A diagram of a server&#10;&#10;Description automatically generated">
            <a:extLst>
              <a:ext uri="{FF2B5EF4-FFF2-40B4-BE49-F238E27FC236}">
                <a16:creationId xmlns:a16="http://schemas.microsoft.com/office/drawing/2014/main" id="{7BCE9976-8F08-AFCB-3557-22D08EEBC3E7}"/>
              </a:ext>
            </a:extLst>
          </p:cNvPr>
          <p:cNvPicPr>
            <a:picLocks noChangeAspect="1"/>
          </p:cNvPicPr>
          <p:nvPr/>
        </p:nvPicPr>
        <p:blipFill rotWithShape="1">
          <a:blip r:embed="rId4"/>
          <a:srcRect t="584" r="10862" b="-327"/>
          <a:stretch/>
        </p:blipFill>
        <p:spPr>
          <a:xfrm>
            <a:off x="0" y="1694694"/>
            <a:ext cx="10867730" cy="4400070"/>
          </a:xfrm>
          <a:prstGeom prst="rect">
            <a:avLst/>
          </a:prstGeom>
        </p:spPr>
      </p:pic>
      <p:sp>
        <p:nvSpPr>
          <p:cNvPr id="3" name="Slide Number Placeholder 2">
            <a:extLst>
              <a:ext uri="{FF2B5EF4-FFF2-40B4-BE49-F238E27FC236}">
                <a16:creationId xmlns:a16="http://schemas.microsoft.com/office/drawing/2014/main" id="{8A23A427-88EB-5F8C-8D16-C6B9DA657BA7}"/>
              </a:ext>
            </a:extLst>
          </p:cNvPr>
          <p:cNvSpPr>
            <a:spLocks noGrp="1"/>
          </p:cNvSpPr>
          <p:nvPr>
            <p:ph type="sldNum" sz="quarter" idx="12"/>
          </p:nvPr>
        </p:nvSpPr>
        <p:spPr/>
        <p:txBody>
          <a:bodyPr/>
          <a:lstStyle/>
          <a:p>
            <a:fld id="{1B8B3671-A306-4A69-8480-FA9BE839245D}" type="slidenum">
              <a:rPr lang="en-US" smtClean="0"/>
              <a:t>16</a:t>
            </a:fld>
            <a:endParaRPr lang="en-US"/>
          </a:p>
        </p:txBody>
      </p:sp>
    </p:spTree>
    <p:extLst>
      <p:ext uri="{BB962C8B-B14F-4D97-AF65-F5344CB8AC3E}">
        <p14:creationId xmlns:p14="http://schemas.microsoft.com/office/powerpoint/2010/main" val="981363899"/>
      </p:ext>
    </p:extLst>
  </p:cSld>
  <p:clrMapOvr>
    <a:masterClrMapping/>
  </p:clrMapOvr>
  <p:transition spd="slow">
    <p:wipe dir="r"/>
  </p:transition>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RUNNING URBS</a:t>
            </a:r>
            <a:endParaRPr lang="en-US"/>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pic>
        <p:nvPicPr>
          <p:cNvPr id="7" name="Picture 6" descr="A diagram of a server&#10;&#10;Description automatically generated">
            <a:extLst>
              <a:ext uri="{FF2B5EF4-FFF2-40B4-BE49-F238E27FC236}">
                <a16:creationId xmlns:a16="http://schemas.microsoft.com/office/drawing/2014/main" id="{7BCE9976-8F08-AFCB-3557-22D08EEBC3E7}"/>
              </a:ext>
            </a:extLst>
          </p:cNvPr>
          <p:cNvPicPr>
            <a:picLocks noChangeAspect="1"/>
          </p:cNvPicPr>
          <p:nvPr/>
        </p:nvPicPr>
        <p:blipFill rotWithShape="1">
          <a:blip r:embed="rId4"/>
          <a:srcRect t="584" r="10862" b="-327"/>
          <a:stretch/>
        </p:blipFill>
        <p:spPr>
          <a:xfrm>
            <a:off x="0" y="1694694"/>
            <a:ext cx="10867730" cy="4400070"/>
          </a:xfrm>
          <a:prstGeom prst="rect">
            <a:avLst/>
          </a:prstGeom>
        </p:spPr>
      </p:pic>
      <p:sp>
        <p:nvSpPr>
          <p:cNvPr id="3" name="Slide Number Placeholder 2">
            <a:extLst>
              <a:ext uri="{FF2B5EF4-FFF2-40B4-BE49-F238E27FC236}">
                <a16:creationId xmlns:a16="http://schemas.microsoft.com/office/drawing/2014/main" id="{8A23A427-88EB-5F8C-8D16-C6B9DA657BA7}"/>
              </a:ext>
            </a:extLst>
          </p:cNvPr>
          <p:cNvSpPr>
            <a:spLocks noGrp="1"/>
          </p:cNvSpPr>
          <p:nvPr>
            <p:ph type="sldNum" sz="quarter" idx="12"/>
          </p:nvPr>
        </p:nvSpPr>
        <p:spPr/>
        <p:txBody>
          <a:bodyPr/>
          <a:lstStyle/>
          <a:p>
            <a:fld id="{1B8B3671-A306-4A69-8480-FA9BE839245D}" type="slidenum">
              <a:rPr lang="en-US" smtClean="0"/>
              <a:t>17</a:t>
            </a:fld>
            <a:endParaRPr lang="en-US"/>
          </a:p>
        </p:txBody>
      </p:sp>
      <p:sp>
        <p:nvSpPr>
          <p:cNvPr id="6" name="Rectangle 5">
            <a:extLst>
              <a:ext uri="{FF2B5EF4-FFF2-40B4-BE49-F238E27FC236}">
                <a16:creationId xmlns:a16="http://schemas.microsoft.com/office/drawing/2014/main" id="{756A681E-4BF2-5177-007B-24BC814A2753}"/>
              </a:ext>
            </a:extLst>
          </p:cNvPr>
          <p:cNvSpPr/>
          <p:nvPr/>
        </p:nvSpPr>
        <p:spPr>
          <a:xfrm>
            <a:off x="-5342" y="2304362"/>
            <a:ext cx="7309260" cy="3616224"/>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CD31A1D-5387-5B32-4CF3-540E10C70567}"/>
              </a:ext>
            </a:extLst>
          </p:cNvPr>
          <p:cNvSpPr/>
          <p:nvPr/>
        </p:nvSpPr>
        <p:spPr>
          <a:xfrm>
            <a:off x="7394192" y="2215874"/>
            <a:ext cx="3266092" cy="3615289"/>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0996581-B97C-01D7-7A2F-BC38385D90A6}"/>
              </a:ext>
            </a:extLst>
          </p:cNvPr>
          <p:cNvSpPr txBox="1"/>
          <p:nvPr/>
        </p:nvSpPr>
        <p:spPr>
          <a:xfrm>
            <a:off x="8402254" y="1305942"/>
            <a:ext cx="1435396" cy="646331"/>
          </a:xfrm>
          <a:prstGeom prst="rect">
            <a:avLst/>
          </a:prstGeom>
          <a:noFill/>
        </p:spPr>
        <p:txBody>
          <a:bodyPr wrap="square" rtlCol="0">
            <a:spAutoFit/>
          </a:bodyPr>
          <a:lstStyle/>
          <a:p>
            <a:pPr algn="ctr"/>
            <a:r>
              <a:rPr lang="en-US" b="1"/>
              <a:t>Running</a:t>
            </a:r>
          </a:p>
          <a:p>
            <a:pPr algn="ctr"/>
            <a:r>
              <a:rPr lang="en-US" b="1"/>
              <a:t>URBS</a:t>
            </a:r>
          </a:p>
        </p:txBody>
      </p:sp>
    </p:spTree>
    <p:extLst>
      <p:ext uri="{BB962C8B-B14F-4D97-AF65-F5344CB8AC3E}">
        <p14:creationId xmlns:p14="http://schemas.microsoft.com/office/powerpoint/2010/main" val="92061818"/>
      </p:ext>
    </p:extLst>
  </p:cSld>
  <p:clrMapOvr>
    <a:masterClrMapping/>
  </p:clrMapOvr>
  <p:transition spd="slow">
    <p:wipe dir="r"/>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a:xfrm>
            <a:off x="838200" y="566408"/>
            <a:ext cx="10515600" cy="779224"/>
          </a:xfrm>
        </p:spPr>
        <p:txBody>
          <a:bodyPr>
            <a:normAutofit/>
          </a:bodyPr>
          <a:lstStyle/>
          <a:p>
            <a:r>
              <a:rPr lang="en-IN" sz="3400">
                <a:latin typeface="Goudy Old Style" panose="02020502050305020303" pitchFamily="18" charset="0"/>
              </a:rPr>
              <a:t>INTRODUCTION</a:t>
            </a:r>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Methodology</a:t>
            </a:r>
            <a:endParaRPr lang="en-US">
              <a:solidFill>
                <a:schemeClr val="bg2">
                  <a:lumMod val="25000"/>
                </a:schemeClr>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4252ADDF-EA19-D439-6C8C-104595A7C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sp>
        <p:nvSpPr>
          <p:cNvPr id="5" name="TextBox 4">
            <a:extLst>
              <a:ext uri="{FF2B5EF4-FFF2-40B4-BE49-F238E27FC236}">
                <a16:creationId xmlns:a16="http://schemas.microsoft.com/office/drawing/2014/main" id="{528785D8-6D2F-07A3-4B99-9F66FA7C17DA}"/>
              </a:ext>
            </a:extLst>
          </p:cNvPr>
          <p:cNvSpPr txBox="1"/>
          <p:nvPr/>
        </p:nvSpPr>
        <p:spPr>
          <a:xfrm>
            <a:off x="844026" y="1708594"/>
            <a:ext cx="898279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URBS is a linear optimization framework designed for optimizing energy systems</a:t>
            </a:r>
          </a:p>
        </p:txBody>
      </p:sp>
      <p:pic>
        <p:nvPicPr>
          <p:cNvPr id="6" name="Picture 5" descr="A screenshot of a computer&#10;&#10;Description automatically generated">
            <a:extLst>
              <a:ext uri="{FF2B5EF4-FFF2-40B4-BE49-F238E27FC236}">
                <a16:creationId xmlns:a16="http://schemas.microsoft.com/office/drawing/2014/main" id="{48AE02F6-7745-13C5-C7C4-8E7135D98EE3}"/>
              </a:ext>
            </a:extLst>
          </p:cNvPr>
          <p:cNvPicPr>
            <a:picLocks noChangeAspect="1"/>
          </p:cNvPicPr>
          <p:nvPr/>
        </p:nvPicPr>
        <p:blipFill>
          <a:blip r:embed="rId4"/>
          <a:stretch>
            <a:fillRect/>
          </a:stretch>
        </p:blipFill>
        <p:spPr>
          <a:xfrm>
            <a:off x="6035601" y="2416205"/>
            <a:ext cx="5447102" cy="3219720"/>
          </a:xfrm>
          <a:prstGeom prst="rect">
            <a:avLst/>
          </a:prstGeom>
        </p:spPr>
      </p:pic>
      <p:pic>
        <p:nvPicPr>
          <p:cNvPr id="7" name="Picture 6" descr="plot.png">
            <a:extLst>
              <a:ext uri="{FF2B5EF4-FFF2-40B4-BE49-F238E27FC236}">
                <a16:creationId xmlns:a16="http://schemas.microsoft.com/office/drawing/2014/main" id="{08575149-B772-AD98-90D1-9C800E994D8A}"/>
              </a:ext>
            </a:extLst>
          </p:cNvPr>
          <p:cNvPicPr>
            <a:picLocks noChangeAspect="1"/>
          </p:cNvPicPr>
          <p:nvPr/>
        </p:nvPicPr>
        <p:blipFill>
          <a:blip r:embed="rId5"/>
          <a:stretch>
            <a:fillRect/>
          </a:stretch>
        </p:blipFill>
        <p:spPr>
          <a:xfrm>
            <a:off x="839273" y="2421173"/>
            <a:ext cx="4911143" cy="3220514"/>
          </a:xfrm>
          <a:prstGeom prst="rect">
            <a:avLst/>
          </a:prstGeom>
        </p:spPr>
      </p:pic>
      <p:sp>
        <p:nvSpPr>
          <p:cNvPr id="3" name="Slide Number Placeholder 2">
            <a:extLst>
              <a:ext uri="{FF2B5EF4-FFF2-40B4-BE49-F238E27FC236}">
                <a16:creationId xmlns:a16="http://schemas.microsoft.com/office/drawing/2014/main" id="{59FE1C9A-36F5-2FD6-9B36-612757358935}"/>
              </a:ext>
            </a:extLst>
          </p:cNvPr>
          <p:cNvSpPr>
            <a:spLocks noGrp="1"/>
          </p:cNvSpPr>
          <p:nvPr>
            <p:ph type="sldNum" sz="quarter" idx="12"/>
          </p:nvPr>
        </p:nvSpPr>
        <p:spPr/>
        <p:txBody>
          <a:bodyPr/>
          <a:lstStyle/>
          <a:p>
            <a:fld id="{1B8B3671-A306-4A69-8480-FA9BE839245D}" type="slidenum">
              <a:rPr lang="en-US" smtClean="0"/>
              <a:t>2</a:t>
            </a:fld>
            <a:endParaRPr lang="en-US"/>
          </a:p>
        </p:txBody>
      </p:sp>
    </p:spTree>
    <p:extLst>
      <p:ext uri="{BB962C8B-B14F-4D97-AF65-F5344CB8AC3E}">
        <p14:creationId xmlns:p14="http://schemas.microsoft.com/office/powerpoint/2010/main" val="2442482580"/>
      </p:ext>
    </p:extLst>
  </p:cSld>
  <p:clrMapOvr>
    <a:masterClrMapping/>
  </p:clrMapOvr>
  <p:transition spd="slow">
    <p:wipe dir="r"/>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a:xfrm>
            <a:off x="838200" y="566408"/>
            <a:ext cx="10515600" cy="779224"/>
          </a:xfrm>
        </p:spPr>
        <p:txBody>
          <a:bodyPr>
            <a:normAutofit/>
          </a:bodyPr>
          <a:lstStyle/>
          <a:p>
            <a:r>
              <a:rPr lang="en-IN" sz="3400">
                <a:latin typeface="Goudy Old Style" panose="02020502050305020303" pitchFamily="18" charset="0"/>
              </a:rPr>
              <a:t>INTRODUCTION</a:t>
            </a:r>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Methodology</a:t>
            </a:r>
            <a:endParaRPr lang="en-US">
              <a:solidFill>
                <a:schemeClr val="bg2">
                  <a:lumMod val="25000"/>
                </a:schemeClr>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4252ADDF-EA19-D439-6C8C-104595A7CB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sp>
        <p:nvSpPr>
          <p:cNvPr id="8" name="TextBox 7">
            <a:extLst>
              <a:ext uri="{FF2B5EF4-FFF2-40B4-BE49-F238E27FC236}">
                <a16:creationId xmlns:a16="http://schemas.microsoft.com/office/drawing/2014/main" id="{2E35E1C1-CACD-5D2A-F602-4FC798652F29}"/>
              </a:ext>
            </a:extLst>
          </p:cNvPr>
          <p:cNvSpPr txBox="1"/>
          <p:nvPr/>
        </p:nvSpPr>
        <p:spPr>
          <a:xfrm>
            <a:off x="834789" y="2284970"/>
            <a:ext cx="4585648"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latin typeface="Aptos"/>
                <a:cs typeface="Segoe UI"/>
              </a:rPr>
              <a:t>Objectives:</a:t>
            </a:r>
            <a:endParaRPr lang="en-US" sz="2000">
              <a:latin typeface="Aptos"/>
            </a:endParaRPr>
          </a:p>
          <a:p>
            <a:endParaRPr lang="en-US" sz="2000" b="1">
              <a:latin typeface="Aptos"/>
              <a:cs typeface="Segoe UI"/>
            </a:endParaRPr>
          </a:p>
          <a:p>
            <a:pPr marL="342900" indent="-342900">
              <a:buFont typeface="Wingdings"/>
              <a:buChar char="Ø"/>
            </a:pPr>
            <a:r>
              <a:rPr lang="en-US" sz="2000">
                <a:ea typeface="+mn-lt"/>
                <a:cs typeface="+mn-lt"/>
              </a:rPr>
              <a:t>Run URBS on Website </a:t>
            </a:r>
            <a:endParaRPr lang="en-US" sz="2000">
              <a:ea typeface="+mn-lt"/>
              <a:cs typeface="Segoe UI"/>
            </a:endParaRPr>
          </a:p>
          <a:p>
            <a:pPr marL="800100" lvl="1" indent="-342900">
              <a:buFont typeface="Wingdings"/>
              <a:buChar char="§"/>
            </a:pPr>
            <a:endParaRPr lang="en-US" sz="2000">
              <a:ea typeface="+mn-lt"/>
              <a:cs typeface="+mn-lt"/>
            </a:endParaRPr>
          </a:p>
          <a:p>
            <a:pPr marL="800100" lvl="1" indent="-342900">
              <a:buFont typeface="Wingdings"/>
              <a:buChar char="§"/>
            </a:pPr>
            <a:r>
              <a:rPr lang="en-US" sz="2000">
                <a:ea typeface="+mn-lt"/>
                <a:cs typeface="+mn-lt"/>
              </a:rPr>
              <a:t>User friendly</a:t>
            </a:r>
            <a:endParaRPr lang="en-US" sz="2000">
              <a:ea typeface="+mn-lt"/>
              <a:cs typeface="Segoe UI"/>
            </a:endParaRPr>
          </a:p>
          <a:p>
            <a:pPr lvl="1"/>
            <a:endParaRPr lang="en-US" sz="2000">
              <a:ea typeface="+mn-lt"/>
              <a:cs typeface="+mn-lt"/>
            </a:endParaRPr>
          </a:p>
          <a:p>
            <a:pPr marL="342900" indent="-342900">
              <a:buFont typeface="Wingdings"/>
              <a:buChar char="Ø"/>
            </a:pPr>
            <a:r>
              <a:rPr lang="en-US" sz="2000">
                <a:ea typeface="+mn-lt"/>
                <a:cs typeface="+mn-lt"/>
              </a:rPr>
              <a:t>Data Collection</a:t>
            </a:r>
            <a:endParaRPr lang="en-US">
              <a:ea typeface="+mn-lt"/>
              <a:cs typeface="Segoe UI"/>
            </a:endParaRPr>
          </a:p>
          <a:p>
            <a:pPr marL="342900" indent="-342900">
              <a:buFont typeface="Wingdings"/>
              <a:buChar char="Ø"/>
            </a:pPr>
            <a:endParaRPr lang="en-US" sz="2000">
              <a:ea typeface="+mn-lt"/>
              <a:cs typeface="Segoe UI"/>
            </a:endParaRPr>
          </a:p>
          <a:p>
            <a:pPr marL="800100" lvl="1" indent="-342900">
              <a:buFont typeface="Wingdings"/>
              <a:buChar char="§"/>
            </a:pPr>
            <a:r>
              <a:rPr lang="en-US" sz="2000">
                <a:ea typeface="+mn-lt"/>
                <a:cs typeface="Segoe UI"/>
              </a:rPr>
              <a:t>Northern</a:t>
            </a:r>
            <a:r>
              <a:rPr lang="en-US" sz="2000">
                <a:cs typeface="Segoe UI"/>
              </a:rPr>
              <a:t> India/ Himalaya</a:t>
            </a:r>
            <a:endParaRPr lang="en-US">
              <a:cs typeface="Segoe UI"/>
            </a:endParaRPr>
          </a:p>
          <a:p>
            <a:pPr marL="342900" indent="-342900">
              <a:buFont typeface="Wingdings"/>
              <a:buChar char="Ø"/>
            </a:pPr>
            <a:endParaRPr lang="en-US" sz="2000">
              <a:cs typeface="Segoe UI"/>
            </a:endParaRPr>
          </a:p>
          <a:p>
            <a:pPr marL="171450" indent="-171450">
              <a:buFont typeface="Wingdings"/>
              <a:buChar char="Ø"/>
            </a:pPr>
            <a:endParaRPr lang="en-US" sz="1600">
              <a:cs typeface="Segoe UI"/>
            </a:endParaRPr>
          </a:p>
        </p:txBody>
      </p:sp>
      <p:pic>
        <p:nvPicPr>
          <p:cNvPr id="3" name="Picture 2" descr="A screenshot of a website&#10;&#10;Description automatically generated">
            <a:extLst>
              <a:ext uri="{FF2B5EF4-FFF2-40B4-BE49-F238E27FC236}">
                <a16:creationId xmlns:a16="http://schemas.microsoft.com/office/drawing/2014/main" id="{01B12CF3-A9F4-5AE1-8417-545304348084}"/>
              </a:ext>
            </a:extLst>
          </p:cNvPr>
          <p:cNvPicPr>
            <a:picLocks noChangeAspect="1"/>
          </p:cNvPicPr>
          <p:nvPr/>
        </p:nvPicPr>
        <p:blipFill>
          <a:blip r:embed="rId4"/>
          <a:stretch>
            <a:fillRect/>
          </a:stretch>
        </p:blipFill>
        <p:spPr>
          <a:xfrm>
            <a:off x="5175849" y="2277967"/>
            <a:ext cx="6522946" cy="2799648"/>
          </a:xfrm>
          <a:prstGeom prst="rect">
            <a:avLst/>
          </a:prstGeom>
        </p:spPr>
      </p:pic>
      <p:sp>
        <p:nvSpPr>
          <p:cNvPr id="5" name="Slide Number Placeholder 4">
            <a:extLst>
              <a:ext uri="{FF2B5EF4-FFF2-40B4-BE49-F238E27FC236}">
                <a16:creationId xmlns:a16="http://schemas.microsoft.com/office/drawing/2014/main" id="{551512C8-E88B-CB0F-C05D-86C2D1AD455C}"/>
              </a:ext>
            </a:extLst>
          </p:cNvPr>
          <p:cNvSpPr>
            <a:spLocks noGrp="1"/>
          </p:cNvSpPr>
          <p:nvPr>
            <p:ph type="sldNum" sz="quarter" idx="12"/>
          </p:nvPr>
        </p:nvSpPr>
        <p:spPr/>
        <p:txBody>
          <a:bodyPr/>
          <a:lstStyle/>
          <a:p>
            <a:fld id="{1B8B3671-A306-4A69-8480-FA9BE839245D}" type="slidenum">
              <a:rPr lang="en-US" smtClean="0"/>
              <a:t>3</a:t>
            </a:fld>
            <a:endParaRPr lang="en-US"/>
          </a:p>
        </p:txBody>
      </p:sp>
    </p:spTree>
    <p:extLst>
      <p:ext uri="{BB962C8B-B14F-4D97-AF65-F5344CB8AC3E}">
        <p14:creationId xmlns:p14="http://schemas.microsoft.com/office/powerpoint/2010/main" val="3751670883"/>
      </p:ext>
    </p:extLst>
  </p:cSld>
  <p:clrMapOvr>
    <a:masterClrMapping/>
  </p:clrMapOvr>
  <p:transition spd="slow">
    <p:wipe dir="r"/>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WEBSITE LOGIC</a:t>
            </a:r>
            <a:endParaRPr lang="en-US"/>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pic>
        <p:nvPicPr>
          <p:cNvPr id="7" name="Picture 6" descr="A diagram of a server&#10;&#10;Description automatically generated">
            <a:extLst>
              <a:ext uri="{FF2B5EF4-FFF2-40B4-BE49-F238E27FC236}">
                <a16:creationId xmlns:a16="http://schemas.microsoft.com/office/drawing/2014/main" id="{7BCE9976-8F08-AFCB-3557-22D08EEBC3E7}"/>
              </a:ext>
            </a:extLst>
          </p:cNvPr>
          <p:cNvPicPr>
            <a:picLocks noChangeAspect="1"/>
          </p:cNvPicPr>
          <p:nvPr/>
        </p:nvPicPr>
        <p:blipFill rotWithShape="1">
          <a:blip r:embed="rId4"/>
          <a:srcRect t="584" r="10862" b="-327"/>
          <a:stretch/>
        </p:blipFill>
        <p:spPr>
          <a:xfrm>
            <a:off x="0" y="1694694"/>
            <a:ext cx="10867730" cy="4400070"/>
          </a:xfrm>
          <a:prstGeom prst="rect">
            <a:avLst/>
          </a:prstGeom>
        </p:spPr>
      </p:pic>
      <p:sp>
        <p:nvSpPr>
          <p:cNvPr id="3" name="Slide Number Placeholder 2">
            <a:extLst>
              <a:ext uri="{FF2B5EF4-FFF2-40B4-BE49-F238E27FC236}">
                <a16:creationId xmlns:a16="http://schemas.microsoft.com/office/drawing/2014/main" id="{8A23A427-88EB-5F8C-8D16-C6B9DA657BA7}"/>
              </a:ext>
            </a:extLst>
          </p:cNvPr>
          <p:cNvSpPr>
            <a:spLocks noGrp="1"/>
          </p:cNvSpPr>
          <p:nvPr>
            <p:ph type="sldNum" sz="quarter" idx="12"/>
          </p:nvPr>
        </p:nvSpPr>
        <p:spPr/>
        <p:txBody>
          <a:bodyPr/>
          <a:lstStyle/>
          <a:p>
            <a:fld id="{1B8B3671-A306-4A69-8480-FA9BE839245D}" type="slidenum">
              <a:rPr lang="en-US" smtClean="0"/>
              <a:t>4</a:t>
            </a:fld>
            <a:endParaRPr lang="en-US"/>
          </a:p>
        </p:txBody>
      </p:sp>
    </p:spTree>
    <p:extLst>
      <p:ext uri="{BB962C8B-B14F-4D97-AF65-F5344CB8AC3E}">
        <p14:creationId xmlns:p14="http://schemas.microsoft.com/office/powerpoint/2010/main" val="1328780295"/>
      </p:ext>
    </p:extLst>
  </p:cSld>
  <p:clrMapOvr>
    <a:masterClrMapping/>
  </p:clrMapOvr>
  <p:transition spd="slow">
    <p:wipe dir="r"/>
  </p:transition>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READ JSONS</a:t>
            </a:r>
            <a:endParaRPr lang="en-US"/>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pic>
        <p:nvPicPr>
          <p:cNvPr id="7" name="Picture 6" descr="A diagram of a server&#10;&#10;Description automatically generated">
            <a:extLst>
              <a:ext uri="{FF2B5EF4-FFF2-40B4-BE49-F238E27FC236}">
                <a16:creationId xmlns:a16="http://schemas.microsoft.com/office/drawing/2014/main" id="{7BCE9976-8F08-AFCB-3557-22D08EEBC3E7}"/>
              </a:ext>
            </a:extLst>
          </p:cNvPr>
          <p:cNvPicPr>
            <a:picLocks noChangeAspect="1"/>
          </p:cNvPicPr>
          <p:nvPr/>
        </p:nvPicPr>
        <p:blipFill rotWithShape="1">
          <a:blip r:embed="rId4"/>
          <a:srcRect t="584" r="10862" b="-327"/>
          <a:stretch/>
        </p:blipFill>
        <p:spPr>
          <a:xfrm>
            <a:off x="0" y="1694694"/>
            <a:ext cx="10867730" cy="4400070"/>
          </a:xfrm>
          <a:prstGeom prst="rect">
            <a:avLst/>
          </a:prstGeom>
        </p:spPr>
      </p:pic>
      <p:sp>
        <p:nvSpPr>
          <p:cNvPr id="5" name="Rectangle 4">
            <a:extLst>
              <a:ext uri="{FF2B5EF4-FFF2-40B4-BE49-F238E27FC236}">
                <a16:creationId xmlns:a16="http://schemas.microsoft.com/office/drawing/2014/main" id="{CF7C1105-5FF4-DE51-1C70-449850B215D7}"/>
              </a:ext>
            </a:extLst>
          </p:cNvPr>
          <p:cNvSpPr/>
          <p:nvPr/>
        </p:nvSpPr>
        <p:spPr>
          <a:xfrm>
            <a:off x="21635" y="3280996"/>
            <a:ext cx="10520915" cy="2336872"/>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BF70E8D-F713-7097-CE3F-C060E6F6A12E}"/>
              </a:ext>
            </a:extLst>
          </p:cNvPr>
          <p:cNvSpPr/>
          <p:nvPr/>
        </p:nvSpPr>
        <p:spPr>
          <a:xfrm>
            <a:off x="10901" y="1703335"/>
            <a:ext cx="3190691" cy="1577662"/>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F7CC02AA-D9EB-D933-53A0-978CEB2FF5D2}"/>
              </a:ext>
            </a:extLst>
          </p:cNvPr>
          <p:cNvSpPr>
            <a:spLocks noGrp="1"/>
          </p:cNvSpPr>
          <p:nvPr>
            <p:ph type="sldNum" sz="quarter" idx="12"/>
          </p:nvPr>
        </p:nvSpPr>
        <p:spPr/>
        <p:txBody>
          <a:bodyPr/>
          <a:lstStyle/>
          <a:p>
            <a:fld id="{1B8B3671-A306-4A69-8480-FA9BE839245D}" type="slidenum">
              <a:rPr lang="en-US" smtClean="0"/>
              <a:t>5</a:t>
            </a:fld>
            <a:endParaRPr lang="en-US"/>
          </a:p>
        </p:txBody>
      </p:sp>
      <p:pic>
        <p:nvPicPr>
          <p:cNvPr id="6" name="Picture 5" descr="A yellow rectangular object with black lines&#10;&#10;Description automatically generated">
            <a:extLst>
              <a:ext uri="{FF2B5EF4-FFF2-40B4-BE49-F238E27FC236}">
                <a16:creationId xmlns:a16="http://schemas.microsoft.com/office/drawing/2014/main" id="{F0F511F6-366A-0264-4623-85D97BBFD55A}"/>
              </a:ext>
            </a:extLst>
          </p:cNvPr>
          <p:cNvPicPr>
            <a:picLocks noChangeAspect="1"/>
          </p:cNvPicPr>
          <p:nvPr/>
        </p:nvPicPr>
        <p:blipFill>
          <a:blip r:embed="rId5"/>
          <a:stretch>
            <a:fillRect/>
          </a:stretch>
        </p:blipFill>
        <p:spPr>
          <a:xfrm>
            <a:off x="3697941" y="1139606"/>
            <a:ext cx="6096000" cy="1104965"/>
          </a:xfrm>
          <a:prstGeom prst="rect">
            <a:avLst/>
          </a:prstGeom>
        </p:spPr>
      </p:pic>
      <p:sp>
        <p:nvSpPr>
          <p:cNvPr id="9" name="Rectangle 8">
            <a:extLst>
              <a:ext uri="{FF2B5EF4-FFF2-40B4-BE49-F238E27FC236}">
                <a16:creationId xmlns:a16="http://schemas.microsoft.com/office/drawing/2014/main" id="{5D0ADDD6-2AB2-99E2-2B31-8AE419DDCFC0}"/>
              </a:ext>
            </a:extLst>
          </p:cNvPr>
          <p:cNvSpPr/>
          <p:nvPr/>
        </p:nvSpPr>
        <p:spPr>
          <a:xfrm>
            <a:off x="7350753" y="2252421"/>
            <a:ext cx="3190691" cy="1025312"/>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EC189AB-B364-5029-7ABF-3085F6DE739C}"/>
              </a:ext>
            </a:extLst>
          </p:cNvPr>
          <p:cNvSpPr/>
          <p:nvPr/>
        </p:nvSpPr>
        <p:spPr>
          <a:xfrm>
            <a:off x="9771222" y="1165450"/>
            <a:ext cx="759016" cy="107013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63525D1-8E68-F9E2-818F-0EA8569CD416}"/>
              </a:ext>
            </a:extLst>
          </p:cNvPr>
          <p:cNvSpPr/>
          <p:nvPr/>
        </p:nvSpPr>
        <p:spPr>
          <a:xfrm>
            <a:off x="3204574" y="1165450"/>
            <a:ext cx="490075" cy="107013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86120632"/>
      </p:ext>
    </p:extLst>
  </p:cSld>
  <p:clrMapOvr>
    <a:masterClrMapping/>
  </p:clrMapOvr>
  <p:transition spd="slow">
    <p:wipe dir="r"/>
  </p:transition>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solidFill>
                  <a:srgbClr val="000000"/>
                </a:solidFill>
                <a:latin typeface="Goudy Old Style"/>
                <a:ea typeface="+mj-lt"/>
                <a:cs typeface="+mj-lt"/>
              </a:rPr>
              <a:t>SUPIM DATA FROM RENEWABLE NINJA</a:t>
            </a:r>
            <a:endParaRPr lang="en-IN" sz="3400" b="1">
              <a:solidFill>
                <a:schemeClr val="accent1"/>
              </a:solidFill>
              <a:latin typeface="Goudy Old Style"/>
            </a:endParaRPr>
          </a:p>
        </p:txBody>
      </p:sp>
      <p:sp>
        <p:nvSpPr>
          <p:cNvPr id="3" name="Content Placeholder 2">
            <a:extLst>
              <a:ext uri="{FF2B5EF4-FFF2-40B4-BE49-F238E27FC236}">
                <a16:creationId xmlns:a16="http://schemas.microsoft.com/office/drawing/2014/main" id="{7C40635B-4D2A-00DE-051F-3C9557D670D8}"/>
              </a:ext>
            </a:extLst>
          </p:cNvPr>
          <p:cNvSpPr>
            <a:spLocks noGrp="1"/>
          </p:cNvSpPr>
          <p:nvPr>
            <p:ph idx="1"/>
          </p:nvPr>
        </p:nvSpPr>
        <p:spPr>
          <a:xfrm>
            <a:off x="839487" y="1885084"/>
            <a:ext cx="3838755" cy="4222418"/>
          </a:xfrm>
        </p:spPr>
        <p:txBody>
          <a:bodyPr vert="horz" lIns="91440" tIns="45720" rIns="91440" bIns="45720" rtlCol="0" anchor="t">
            <a:normAutofit/>
          </a:bodyPr>
          <a:lstStyle/>
          <a:p>
            <a:pPr marL="0" indent="0">
              <a:buNone/>
            </a:pPr>
            <a:r>
              <a:rPr lang="en-IN" sz="1600">
                <a:latin typeface="Aptos"/>
              </a:rPr>
              <a:t>Acquire solar and wind energy data from the Renewable ninja website, which involved two sub-steps:</a:t>
            </a:r>
          </a:p>
          <a:p>
            <a:pPr>
              <a:buAutoNum type="arabicPeriod"/>
            </a:pPr>
            <a:r>
              <a:rPr lang="en-IN" sz="1600">
                <a:latin typeface="Aptos"/>
              </a:rPr>
              <a:t>Design an HTML file for the map layout, enabling users to search for locations or directly select them on a map to obtain data from Renewable Ninja.</a:t>
            </a:r>
          </a:p>
          <a:p>
            <a:pPr>
              <a:buAutoNum type="arabicPeriod"/>
            </a:pPr>
            <a:r>
              <a:rPr lang="en-IN" sz="1600">
                <a:latin typeface="Aptos"/>
              </a:rPr>
              <a:t>Write a python code to retrieve data from the renewable ninja web site based on the user-selected location.</a:t>
            </a:r>
            <a:endParaRPr lang="en-IN" sz="1600"/>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pic>
        <p:nvPicPr>
          <p:cNvPr id="7" name="Picture 6" descr="A map with a blue pin on it&#10;&#10;Description automatically generated">
            <a:extLst>
              <a:ext uri="{FF2B5EF4-FFF2-40B4-BE49-F238E27FC236}">
                <a16:creationId xmlns:a16="http://schemas.microsoft.com/office/drawing/2014/main" id="{97F8C6FD-2C75-F737-EC29-39D52BA64111}"/>
              </a:ext>
            </a:extLst>
          </p:cNvPr>
          <p:cNvPicPr>
            <a:picLocks noChangeAspect="1"/>
          </p:cNvPicPr>
          <p:nvPr/>
        </p:nvPicPr>
        <p:blipFill>
          <a:blip r:embed="rId4"/>
          <a:stretch>
            <a:fillRect/>
          </a:stretch>
        </p:blipFill>
        <p:spPr>
          <a:xfrm>
            <a:off x="5819347" y="1506494"/>
            <a:ext cx="5208028" cy="4609092"/>
          </a:xfrm>
          <a:prstGeom prst="rect">
            <a:avLst/>
          </a:prstGeom>
        </p:spPr>
      </p:pic>
      <p:sp>
        <p:nvSpPr>
          <p:cNvPr id="5" name="Arrow: Right 4">
            <a:extLst>
              <a:ext uri="{FF2B5EF4-FFF2-40B4-BE49-F238E27FC236}">
                <a16:creationId xmlns:a16="http://schemas.microsoft.com/office/drawing/2014/main" id="{C73CF8B0-31B9-C541-B706-7805A7B1CC1A}"/>
              </a:ext>
            </a:extLst>
          </p:cNvPr>
          <p:cNvSpPr/>
          <p:nvPr/>
        </p:nvSpPr>
        <p:spPr>
          <a:xfrm>
            <a:off x="4978423" y="3126550"/>
            <a:ext cx="618226" cy="61822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D180DDC2-7F51-FF63-ED13-20FEEAFCA4B5}"/>
              </a:ext>
            </a:extLst>
          </p:cNvPr>
          <p:cNvSpPr>
            <a:spLocks noGrp="1"/>
          </p:cNvSpPr>
          <p:nvPr>
            <p:ph type="sldNum" sz="quarter" idx="12"/>
          </p:nvPr>
        </p:nvSpPr>
        <p:spPr/>
        <p:txBody>
          <a:bodyPr/>
          <a:lstStyle/>
          <a:p>
            <a:fld id="{1B8B3671-A306-4A69-8480-FA9BE839245D}" type="slidenum">
              <a:rPr lang="en-US" smtClean="0"/>
              <a:t>6</a:t>
            </a:fld>
            <a:endParaRPr lang="en-US"/>
          </a:p>
        </p:txBody>
      </p:sp>
    </p:spTree>
    <p:extLst>
      <p:ext uri="{BB962C8B-B14F-4D97-AF65-F5344CB8AC3E}">
        <p14:creationId xmlns:p14="http://schemas.microsoft.com/office/powerpoint/2010/main" val="3415996659"/>
      </p:ext>
    </p:extLst>
  </p:cSld>
  <p:clrMapOvr>
    <a:masterClrMapping/>
  </p:clrMapOvr>
  <p:transition spd="slow">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server&#10;&#10;Description automatically generated">
            <a:extLst>
              <a:ext uri="{FF2B5EF4-FFF2-40B4-BE49-F238E27FC236}">
                <a16:creationId xmlns:a16="http://schemas.microsoft.com/office/drawing/2014/main" id="{C34A3A47-C87D-AD4F-5CF0-D974E7C11E57}"/>
              </a:ext>
            </a:extLst>
          </p:cNvPr>
          <p:cNvPicPr>
            <a:picLocks noChangeAspect="1"/>
          </p:cNvPicPr>
          <p:nvPr/>
        </p:nvPicPr>
        <p:blipFill rotWithShape="1">
          <a:blip r:embed="rId3"/>
          <a:srcRect l="400" t="584" r="10980" b="-327"/>
          <a:stretch/>
        </p:blipFill>
        <p:spPr>
          <a:xfrm>
            <a:off x="48730" y="1694694"/>
            <a:ext cx="10804551" cy="4400070"/>
          </a:xfrm>
          <a:prstGeom prst="rect">
            <a:avLst/>
          </a:prstGeom>
        </p:spPr>
      </p:pic>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SUPIM FLOWCHART</a:t>
            </a:r>
            <a:endParaRPr lang="en-US"/>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sp>
        <p:nvSpPr>
          <p:cNvPr id="32" name="Rectangle 31">
            <a:extLst>
              <a:ext uri="{FF2B5EF4-FFF2-40B4-BE49-F238E27FC236}">
                <a16:creationId xmlns:a16="http://schemas.microsoft.com/office/drawing/2014/main" id="{DAB4D431-5B31-A566-D6B1-B944517BE3B8}"/>
              </a:ext>
            </a:extLst>
          </p:cNvPr>
          <p:cNvSpPr/>
          <p:nvPr/>
        </p:nvSpPr>
        <p:spPr>
          <a:xfrm>
            <a:off x="4339823" y="1954433"/>
            <a:ext cx="6187486" cy="3692189"/>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CC7CE9F-1ABA-5124-F646-71B840F920F6}"/>
              </a:ext>
            </a:extLst>
          </p:cNvPr>
          <p:cNvSpPr/>
          <p:nvPr/>
        </p:nvSpPr>
        <p:spPr>
          <a:xfrm>
            <a:off x="264276" y="3561435"/>
            <a:ext cx="1104247" cy="945260"/>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7EE2F94F-3A6B-1CFB-5BC5-EC19444E5E48}"/>
              </a:ext>
            </a:extLst>
          </p:cNvPr>
          <p:cNvSpPr/>
          <p:nvPr/>
        </p:nvSpPr>
        <p:spPr>
          <a:xfrm>
            <a:off x="1914864" y="4655512"/>
            <a:ext cx="1186968" cy="962356"/>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8467D5FF-B15F-88AA-19A5-3FA35E258E0E}"/>
              </a:ext>
            </a:extLst>
          </p:cNvPr>
          <p:cNvSpPr/>
          <p:nvPr/>
        </p:nvSpPr>
        <p:spPr>
          <a:xfrm>
            <a:off x="264276" y="4506695"/>
            <a:ext cx="555968" cy="1140664"/>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C7FDBB80-8C49-2913-C79B-DE6EEA9E8350}"/>
              </a:ext>
            </a:extLst>
          </p:cNvPr>
          <p:cNvSpPr txBox="1"/>
          <p:nvPr/>
        </p:nvSpPr>
        <p:spPr>
          <a:xfrm>
            <a:off x="1175600" y="1554256"/>
            <a:ext cx="1478527" cy="646331"/>
          </a:xfrm>
          <a:prstGeom prst="rect">
            <a:avLst/>
          </a:prstGeom>
          <a:noFill/>
        </p:spPr>
        <p:txBody>
          <a:bodyPr wrap="square" lIns="91440" tIns="45720" rIns="91440" bIns="45720" rtlCol="0" anchor="t">
            <a:spAutoFit/>
          </a:bodyPr>
          <a:lstStyle/>
          <a:p>
            <a:pPr algn="ctr"/>
            <a:r>
              <a:rPr lang="en-US" b="1"/>
              <a:t>Renewable </a:t>
            </a:r>
          </a:p>
          <a:p>
            <a:pPr algn="ctr"/>
            <a:r>
              <a:rPr lang="en-US" b="1"/>
              <a:t>Ninja SUpIM</a:t>
            </a:r>
          </a:p>
        </p:txBody>
      </p:sp>
      <p:sp>
        <p:nvSpPr>
          <p:cNvPr id="5" name="Slide Number Placeholder 4">
            <a:extLst>
              <a:ext uri="{FF2B5EF4-FFF2-40B4-BE49-F238E27FC236}">
                <a16:creationId xmlns:a16="http://schemas.microsoft.com/office/drawing/2014/main" id="{1AA1BBCA-0269-98CA-BA01-EF554889ADDD}"/>
              </a:ext>
            </a:extLst>
          </p:cNvPr>
          <p:cNvSpPr>
            <a:spLocks noGrp="1"/>
          </p:cNvSpPr>
          <p:nvPr>
            <p:ph type="sldNum" sz="quarter" idx="12"/>
          </p:nvPr>
        </p:nvSpPr>
        <p:spPr/>
        <p:txBody>
          <a:bodyPr/>
          <a:lstStyle/>
          <a:p>
            <a:fld id="{1B8B3671-A306-4A69-8480-FA9BE839245D}" type="slidenum">
              <a:rPr lang="en-US" smtClean="0"/>
              <a:t>7</a:t>
            </a:fld>
            <a:endParaRPr lang="en-US"/>
          </a:p>
        </p:txBody>
      </p:sp>
      <p:sp>
        <p:nvSpPr>
          <p:cNvPr id="7" name="Rectangle 6">
            <a:extLst>
              <a:ext uri="{FF2B5EF4-FFF2-40B4-BE49-F238E27FC236}">
                <a16:creationId xmlns:a16="http://schemas.microsoft.com/office/drawing/2014/main" id="{207ABD15-D040-8829-74D7-D94D43174030}"/>
              </a:ext>
            </a:extLst>
          </p:cNvPr>
          <p:cNvSpPr/>
          <p:nvPr/>
        </p:nvSpPr>
        <p:spPr>
          <a:xfrm>
            <a:off x="3101832" y="3561435"/>
            <a:ext cx="1237991" cy="2085187"/>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L-Shape 5">
            <a:extLst>
              <a:ext uri="{FF2B5EF4-FFF2-40B4-BE49-F238E27FC236}">
                <a16:creationId xmlns:a16="http://schemas.microsoft.com/office/drawing/2014/main" id="{FDF370E6-CC9B-A400-C4F9-57EFEDBF130B}"/>
              </a:ext>
            </a:extLst>
          </p:cNvPr>
          <p:cNvSpPr/>
          <p:nvPr/>
        </p:nvSpPr>
        <p:spPr>
          <a:xfrm rot="5400000">
            <a:off x="887803" y="2144183"/>
            <a:ext cx="3457858" cy="3521573"/>
          </a:xfrm>
          <a:prstGeom prst="corner">
            <a:avLst>
              <a:gd name="adj1" fmla="val 65206"/>
              <a:gd name="adj2" fmla="val 47042"/>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2559330"/>
      </p:ext>
    </p:extLst>
  </p:cSld>
  <p:clrMapOvr>
    <a:masterClrMapping/>
  </p:clrMapOvr>
  <p:transition spd="slow">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diagram of a server&#10;&#10;Description automatically generated">
            <a:extLst>
              <a:ext uri="{FF2B5EF4-FFF2-40B4-BE49-F238E27FC236}">
                <a16:creationId xmlns:a16="http://schemas.microsoft.com/office/drawing/2014/main" id="{14DC937D-0F72-8857-EA08-8921CA180713}"/>
              </a:ext>
            </a:extLst>
          </p:cNvPr>
          <p:cNvPicPr>
            <a:picLocks noChangeAspect="1"/>
          </p:cNvPicPr>
          <p:nvPr/>
        </p:nvPicPr>
        <p:blipFill rotWithShape="1">
          <a:blip r:embed="rId2"/>
          <a:srcRect l="400" t="584" r="10980" b="-327"/>
          <a:stretch/>
        </p:blipFill>
        <p:spPr>
          <a:xfrm>
            <a:off x="48730" y="1694694"/>
            <a:ext cx="10804551" cy="4400070"/>
          </a:xfrm>
          <a:prstGeom prst="rect">
            <a:avLst/>
          </a:prstGeom>
        </p:spPr>
      </p:pic>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HYDRO SUPIM</a:t>
            </a:r>
            <a:endParaRPr lang="en-US"/>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sp>
        <p:nvSpPr>
          <p:cNvPr id="7" name="Rectangle 6">
            <a:extLst>
              <a:ext uri="{FF2B5EF4-FFF2-40B4-BE49-F238E27FC236}">
                <a16:creationId xmlns:a16="http://schemas.microsoft.com/office/drawing/2014/main" id="{D23FF854-A42E-EBA4-8048-A66A935C5DDA}"/>
              </a:ext>
            </a:extLst>
          </p:cNvPr>
          <p:cNvSpPr/>
          <p:nvPr/>
        </p:nvSpPr>
        <p:spPr>
          <a:xfrm>
            <a:off x="4486684" y="1925676"/>
            <a:ext cx="6127752" cy="3735325"/>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6CF54DD-3ED8-7F99-D1B7-610D3AF2759F}"/>
              </a:ext>
            </a:extLst>
          </p:cNvPr>
          <p:cNvSpPr/>
          <p:nvPr/>
        </p:nvSpPr>
        <p:spPr>
          <a:xfrm>
            <a:off x="249898" y="3575813"/>
            <a:ext cx="1693719" cy="2100302"/>
          </a:xfrm>
          <a:prstGeom prst="rect">
            <a:avLst/>
          </a:prstGeom>
          <a:solidFill>
            <a:schemeClr val="tx1">
              <a:lumMod val="75000"/>
              <a:lumOff val="25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8EC23F-7D6B-19E0-85AA-0F4693EC575B}"/>
              </a:ext>
            </a:extLst>
          </p:cNvPr>
          <p:cNvSpPr/>
          <p:nvPr/>
        </p:nvSpPr>
        <p:spPr>
          <a:xfrm>
            <a:off x="1947830" y="2285800"/>
            <a:ext cx="2539844" cy="3375937"/>
          </a:xfrm>
          <a:prstGeom prst="rect">
            <a:avLst/>
          </a:prstGeom>
          <a:noFill/>
          <a:ln w="635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1DDBFB2D-56C9-9267-BFCF-F746FCAAD7A9}"/>
              </a:ext>
            </a:extLst>
          </p:cNvPr>
          <p:cNvSpPr txBox="1"/>
          <p:nvPr/>
        </p:nvSpPr>
        <p:spPr>
          <a:xfrm>
            <a:off x="2369182" y="1589593"/>
            <a:ext cx="1435396" cy="646331"/>
          </a:xfrm>
          <a:prstGeom prst="rect">
            <a:avLst/>
          </a:prstGeom>
          <a:noFill/>
        </p:spPr>
        <p:txBody>
          <a:bodyPr wrap="square" rtlCol="0">
            <a:spAutoFit/>
          </a:bodyPr>
          <a:lstStyle/>
          <a:p>
            <a:pPr algn="ctr"/>
            <a:r>
              <a:rPr lang="en-US" b="1"/>
              <a:t>Hydro </a:t>
            </a:r>
            <a:r>
              <a:rPr lang="en-US" b="1" err="1"/>
              <a:t>SUpIM</a:t>
            </a:r>
            <a:endParaRPr lang="en-US" b="1"/>
          </a:p>
        </p:txBody>
      </p:sp>
      <p:sp>
        <p:nvSpPr>
          <p:cNvPr id="5" name="Slide Number Placeholder 4">
            <a:extLst>
              <a:ext uri="{FF2B5EF4-FFF2-40B4-BE49-F238E27FC236}">
                <a16:creationId xmlns:a16="http://schemas.microsoft.com/office/drawing/2014/main" id="{13383A14-C884-3387-205E-2BD26AE96402}"/>
              </a:ext>
            </a:extLst>
          </p:cNvPr>
          <p:cNvSpPr>
            <a:spLocks noGrp="1"/>
          </p:cNvSpPr>
          <p:nvPr>
            <p:ph type="sldNum" sz="quarter" idx="12"/>
          </p:nvPr>
        </p:nvSpPr>
        <p:spPr/>
        <p:txBody>
          <a:bodyPr/>
          <a:lstStyle/>
          <a:p>
            <a:fld id="{1B8B3671-A306-4A69-8480-FA9BE839245D}" type="slidenum">
              <a:rPr lang="en-US" smtClean="0"/>
              <a:t>8</a:t>
            </a:fld>
            <a:endParaRPr lang="en-US"/>
          </a:p>
        </p:txBody>
      </p:sp>
    </p:spTree>
    <p:extLst>
      <p:ext uri="{BB962C8B-B14F-4D97-AF65-F5344CB8AC3E}">
        <p14:creationId xmlns:p14="http://schemas.microsoft.com/office/powerpoint/2010/main" val="2048978659"/>
      </p:ext>
    </p:extLst>
  </p:cSld>
  <p:clrMapOvr>
    <a:masterClrMapping/>
  </p:clrMapOvr>
  <p:transition spd="slow">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3F0C-CED1-5FD4-5B9E-BA1BEC7F19AA}"/>
              </a:ext>
            </a:extLst>
          </p:cNvPr>
          <p:cNvSpPr>
            <a:spLocks noGrp="1"/>
          </p:cNvSpPr>
          <p:nvPr>
            <p:ph type="title"/>
          </p:nvPr>
        </p:nvSpPr>
        <p:spPr/>
        <p:txBody>
          <a:bodyPr>
            <a:normAutofit/>
          </a:bodyPr>
          <a:lstStyle/>
          <a:p>
            <a:r>
              <a:rPr lang="en-IN" sz="3400">
                <a:latin typeface="Goudy Old Style"/>
              </a:rPr>
              <a:t>HYDRO DATA</a:t>
            </a:r>
            <a:endParaRPr lang="en-US"/>
          </a:p>
        </p:txBody>
      </p:sp>
      <p:sp>
        <p:nvSpPr>
          <p:cNvPr id="12" name="Rectangle: Rounded Corners 6">
            <a:extLst>
              <a:ext uri="{FF2B5EF4-FFF2-40B4-BE49-F238E27FC236}">
                <a16:creationId xmlns:a16="http://schemas.microsoft.com/office/drawing/2014/main" id="{D4E8FC03-3DBD-9204-2BDB-7F42583B6E89}"/>
              </a:ext>
            </a:extLst>
          </p:cNvPr>
          <p:cNvSpPr/>
          <p:nvPr/>
        </p:nvSpPr>
        <p:spPr>
          <a:xfrm>
            <a:off x="4250342" y="6468232"/>
            <a:ext cx="1350369" cy="235602"/>
          </a:xfrm>
          <a:prstGeom prst="chevron">
            <a:avLst/>
          </a:prstGeom>
          <a:solidFill>
            <a:schemeClr val="bg1">
              <a:lumMod val="85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cs typeface="Arial"/>
              </a:rPr>
              <a:t>Overview</a:t>
            </a:r>
          </a:p>
        </p:txBody>
      </p:sp>
      <p:sp>
        <p:nvSpPr>
          <p:cNvPr id="13" name="Rectangle: Rounded Corners 6">
            <a:extLst>
              <a:ext uri="{FF2B5EF4-FFF2-40B4-BE49-F238E27FC236}">
                <a16:creationId xmlns:a16="http://schemas.microsoft.com/office/drawing/2014/main" id="{11BF8CD9-89E0-59C8-4109-14EC0DEFB156}"/>
              </a:ext>
            </a:extLst>
          </p:cNvPr>
          <p:cNvSpPr/>
          <p:nvPr/>
        </p:nvSpPr>
        <p:spPr>
          <a:xfrm>
            <a:off x="5601813" y="6468231"/>
            <a:ext cx="1350369" cy="235602"/>
          </a:xfrm>
          <a:prstGeom prst="chevron">
            <a:avLst/>
          </a:prstGeom>
          <a:ln/>
        </p:spPr>
        <p:style>
          <a:lnRef idx="1">
            <a:schemeClr val="accent4"/>
          </a:lnRef>
          <a:fillRef idx="2">
            <a:schemeClr val="accent4"/>
          </a:fillRef>
          <a:effectRef idx="1">
            <a:schemeClr val="accent4"/>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b="1">
                <a:solidFill>
                  <a:schemeClr val="tx1"/>
                </a:solidFill>
                <a:latin typeface="Aptos" panose="020B0004020202020204" pitchFamily="34" charset="0"/>
              </a:rPr>
              <a:t>Methodology</a:t>
            </a:r>
            <a:endParaRPr lang="en-US" b="1">
              <a:solidFill>
                <a:schemeClr val="tx1"/>
              </a:solidFill>
              <a:latin typeface="Aptos" panose="020B0004020202020204" pitchFamily="34" charset="0"/>
              <a:cs typeface="Arial"/>
            </a:endParaRPr>
          </a:p>
        </p:txBody>
      </p:sp>
      <p:sp>
        <p:nvSpPr>
          <p:cNvPr id="14" name="Rectangle: Rounded Corners 6">
            <a:extLst>
              <a:ext uri="{FF2B5EF4-FFF2-40B4-BE49-F238E27FC236}">
                <a16:creationId xmlns:a16="http://schemas.microsoft.com/office/drawing/2014/main" id="{A5FCC5D3-5D0F-4632-30B9-F54D12EA39DF}"/>
              </a:ext>
            </a:extLst>
          </p:cNvPr>
          <p:cNvSpPr/>
          <p:nvPr/>
        </p:nvSpPr>
        <p:spPr>
          <a:xfrm>
            <a:off x="6953285" y="6468232"/>
            <a:ext cx="1350369" cy="235602"/>
          </a:xfrm>
          <a:prstGeom prst="chevron">
            <a:avLst/>
          </a:prstGeom>
          <a:solidFill>
            <a:schemeClr val="bg1">
              <a:lumMod val="85000"/>
            </a:schemeClr>
          </a:solidFill>
          <a:ln>
            <a:solidFill>
              <a:schemeClr val="bg1">
                <a:lumMod val="85000"/>
              </a:schemeClr>
            </a:solidFill>
          </a:ln>
        </p:spPr>
        <p:style>
          <a:lnRef idx="1">
            <a:schemeClr val="accent5"/>
          </a:lnRef>
          <a:fillRef idx="2">
            <a:schemeClr val="accent5"/>
          </a:fillRef>
          <a:effectRef idx="1">
            <a:schemeClr val="accent5"/>
          </a:effectRef>
          <a:fontRef idx="minor">
            <a:schemeClr val="dk1"/>
          </a:fontRef>
        </p:style>
        <p:txBody>
          <a:bodyPr lIns="91440" tIns="45720" rIns="91440" bIns="45720" rtlCol="0" anchor="ctr"/>
          <a:lstStyle>
            <a:defPPr>
              <a:defRPr lang="en-GB"/>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en-GB" sz="800">
                <a:solidFill>
                  <a:schemeClr val="bg2">
                    <a:lumMod val="25000"/>
                  </a:schemeClr>
                </a:solidFill>
                <a:latin typeface="Aptos" panose="020B0004020202020204" pitchFamily="34" charset="0"/>
              </a:rPr>
              <a:t>Summary</a:t>
            </a:r>
            <a:endParaRPr lang="en-US">
              <a:solidFill>
                <a:schemeClr val="bg2">
                  <a:lumMod val="25000"/>
                </a:schemeClr>
              </a:solidFill>
              <a:latin typeface="Aptos" panose="020B0004020202020204" pitchFamily="34" charset="0"/>
            </a:endParaRPr>
          </a:p>
        </p:txBody>
      </p:sp>
      <p:pic>
        <p:nvPicPr>
          <p:cNvPr id="4" name="Picture 3" descr="A blue and white logo&#10;&#10;Description automatically generated">
            <a:extLst>
              <a:ext uri="{FF2B5EF4-FFF2-40B4-BE49-F238E27FC236}">
                <a16:creationId xmlns:a16="http://schemas.microsoft.com/office/drawing/2014/main" id="{CDC36BCF-BA84-D3A2-2E7D-D7E7FB531D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9956" y="40897"/>
            <a:ext cx="917206" cy="917206"/>
          </a:xfrm>
          <a:prstGeom prst="rect">
            <a:avLst/>
          </a:prstGeom>
        </p:spPr>
      </p:pic>
      <p:pic>
        <p:nvPicPr>
          <p:cNvPr id="6" name="Content Placeholder 3">
            <a:extLst>
              <a:ext uri="{FF2B5EF4-FFF2-40B4-BE49-F238E27FC236}">
                <a16:creationId xmlns:a16="http://schemas.microsoft.com/office/drawing/2014/main" id="{D38460A6-4A90-8541-C8DA-6392D5D214D3}"/>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3043666" y="1498196"/>
            <a:ext cx="5845874" cy="4603630"/>
          </a:xfrm>
        </p:spPr>
      </p:pic>
      <p:sp>
        <p:nvSpPr>
          <p:cNvPr id="3" name="Slide Number Placeholder 2">
            <a:extLst>
              <a:ext uri="{FF2B5EF4-FFF2-40B4-BE49-F238E27FC236}">
                <a16:creationId xmlns:a16="http://schemas.microsoft.com/office/drawing/2014/main" id="{6C68F250-53C3-307F-B5C6-3CEF03CFFB89}"/>
              </a:ext>
            </a:extLst>
          </p:cNvPr>
          <p:cNvSpPr>
            <a:spLocks noGrp="1"/>
          </p:cNvSpPr>
          <p:nvPr>
            <p:ph type="sldNum" sz="quarter" idx="12"/>
          </p:nvPr>
        </p:nvSpPr>
        <p:spPr/>
        <p:txBody>
          <a:bodyPr/>
          <a:lstStyle/>
          <a:p>
            <a:fld id="{1B8B3671-A306-4A69-8480-FA9BE839245D}" type="slidenum">
              <a:rPr lang="en-US" smtClean="0"/>
              <a:t>9</a:t>
            </a:fld>
            <a:endParaRPr lang="en-US"/>
          </a:p>
        </p:txBody>
      </p:sp>
    </p:spTree>
    <p:extLst>
      <p:ext uri="{BB962C8B-B14F-4D97-AF65-F5344CB8AC3E}">
        <p14:creationId xmlns:p14="http://schemas.microsoft.com/office/powerpoint/2010/main" val="2672979045"/>
      </p:ext>
    </p:extLst>
  </p:cSld>
  <p:clrMapOvr>
    <a:masterClrMapping/>
  </p:clrMapOvr>
  <p:transition spd="slow">
    <p:wipe dir="r"/>
  </p:transition>
</p:sld>
</file>

<file path=ppt/theme/theme1.xml><?xml version="1.0" encoding="utf-8"?>
<a:theme xmlns:a="http://schemas.openxmlformats.org/drawingml/2006/main" name="PoiseVTI">
  <a:themeElements>
    <a:clrScheme name="AnalogousFromLightSeedLeftStep">
      <a:dk1>
        <a:srgbClr val="000000"/>
      </a:dk1>
      <a:lt1>
        <a:srgbClr val="FFFFFF"/>
      </a:lt1>
      <a:dk2>
        <a:srgbClr val="412924"/>
      </a:dk2>
      <a:lt2>
        <a:srgbClr val="E2E3E8"/>
      </a:lt2>
      <a:accent1>
        <a:srgbClr val="ABA17C"/>
      </a:accent1>
      <a:accent2>
        <a:srgbClr val="BF937A"/>
      </a:accent2>
      <a:accent3>
        <a:srgbClr val="CA9295"/>
      </a:accent3>
      <a:accent4>
        <a:srgbClr val="BF7A9A"/>
      </a:accent4>
      <a:accent5>
        <a:srgbClr val="C88DC1"/>
      </a:accent5>
      <a:accent6>
        <a:srgbClr val="AA7ABF"/>
      </a:accent6>
      <a:hlink>
        <a:srgbClr val="6978AE"/>
      </a:hlink>
      <a:folHlink>
        <a:srgbClr val="7F7F7F"/>
      </a:folHlink>
    </a:clrScheme>
    <a:fontScheme name="Goudy Univers">
      <a:majorFont>
        <a:latin typeface="Goudy Old Style"/>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iseVTI" id="{9843863B-6720-4231-BFE7-E604B355382A}" vid="{6C5B2780-C73E-445D-98DA-9D2BCD7897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1436</Words>
  <Application>Microsoft Office PowerPoint</Application>
  <PresentationFormat>Widescreen</PresentationFormat>
  <Paragraphs>160</Paragraphs>
  <Slides>17</Slides>
  <Notes>13</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17</vt:i4>
      </vt:variant>
    </vt:vector>
  </HeadingPairs>
  <TitlesOfParts>
    <vt:vector size="29" baseType="lpstr">
      <vt:lpstr>Aptos</vt:lpstr>
      <vt:lpstr>Aptos Display</vt:lpstr>
      <vt:lpstr>Arial</vt:lpstr>
      <vt:lpstr>Calibri</vt:lpstr>
      <vt:lpstr>Goudy Old Style</vt:lpstr>
      <vt:lpstr>Helvetica</vt:lpstr>
      <vt:lpstr>Segoe UI</vt:lpstr>
      <vt:lpstr>Univers Light</vt:lpstr>
      <vt:lpstr>Wingdings</vt:lpstr>
      <vt:lpstr>Wingdings,Sans-Serif</vt:lpstr>
      <vt:lpstr>PoiseVTI</vt:lpstr>
      <vt:lpstr>Office Theme</vt:lpstr>
      <vt:lpstr>SEED HIMALAYA ENERGY SYSTEMS</vt:lpstr>
      <vt:lpstr>INTRODUCTION</vt:lpstr>
      <vt:lpstr>INTRODUCTION</vt:lpstr>
      <vt:lpstr>WEBSITE LOGIC</vt:lpstr>
      <vt:lpstr>READ JSONS</vt:lpstr>
      <vt:lpstr>SUPIM DATA FROM RENEWABLE NINJA</vt:lpstr>
      <vt:lpstr>SUPIM FLOWCHART</vt:lpstr>
      <vt:lpstr>HYDRO SUPIM</vt:lpstr>
      <vt:lpstr>HYDRO DATA</vt:lpstr>
      <vt:lpstr>ELECTRICAL DEMAND INPUT</vt:lpstr>
      <vt:lpstr>FRONTEND USER INTERFACE</vt:lpstr>
      <vt:lpstr>GENERAL FUNCTIONING OF DEMAND TOOL</vt:lpstr>
      <vt:lpstr>PROCESS AND PROCESS-COMMODITY</vt:lpstr>
      <vt:lpstr>USER INTERFACE</vt:lpstr>
      <vt:lpstr>BACKEND AND GENERAL FUNCTIONING</vt:lpstr>
      <vt:lpstr>WEBSITE LOGIC</vt:lpstr>
      <vt:lpstr>RUNNING URBS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SEED HIMALAYA ENERGY SYSTEMS</dc:title>
  <dc:creator>Athul Thattarkandy</dc:creator>
  <cp:lastModifiedBy>Julian Machnitzke</cp:lastModifiedBy>
  <cp:revision>7</cp:revision>
  <dcterms:created xsi:type="dcterms:W3CDTF">2024-06-22T07:47:36Z</dcterms:created>
  <dcterms:modified xsi:type="dcterms:W3CDTF">2024-08-20T12:14:12Z</dcterms:modified>
</cp:coreProperties>
</file>

<file path=docProps/thumbnail.jpeg>
</file>